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74" r:id="rId4"/>
    <p:sldId id="261" r:id="rId5"/>
    <p:sldId id="262" r:id="rId6"/>
    <p:sldId id="282" r:id="rId7"/>
    <p:sldId id="275" r:id="rId8"/>
    <p:sldId id="276" r:id="rId9"/>
    <p:sldId id="279" r:id="rId10"/>
    <p:sldId id="280" r:id="rId11"/>
    <p:sldId id="281" r:id="rId12"/>
    <p:sldId id="277" r:id="rId13"/>
    <p:sldId id="278" r:id="rId14"/>
    <p:sldId id="283" r:id="rId15"/>
    <p:sldId id="284" r:id="rId16"/>
    <p:sldId id="270" r:id="rId17"/>
  </p:sldIdLst>
  <p:sldSz cx="18288000" cy="10287000"/>
  <p:notesSz cx="6858000" cy="9144000"/>
  <p:embeddedFontLst>
    <p:embeddedFont>
      <p:font typeface="Abadi" panose="020B0604020104020204" pitchFamily="34" charset="0"/>
      <p:regular r:id="rId19"/>
      <p:bold r:id="rId20"/>
      <p:italic r:id="rId21"/>
      <p:boldItalic r:id="rId22"/>
    </p:embeddedFont>
    <p:embeddedFont>
      <p:font typeface="Aharoni" panose="02010803020104030203" pitchFamily="2" charset="-79"/>
      <p:bold r:id="rId23"/>
    </p:embeddedFont>
    <p:embeddedFont>
      <p:font typeface="Arial Bold" panose="020B0704020202020204" pitchFamily="34" charset="0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(MS)" panose="020B0604020202020204" charset="0"/>
      <p:regular r:id="rId30"/>
    </p:embeddedFont>
    <p:embeddedFont>
      <p:font typeface="Calibri (MS) Bold" panose="020B0604020202020204" charset="0"/>
      <p:regular r:id="rId31"/>
    </p:embeddedFont>
    <p:embeddedFont>
      <p:font typeface="Georgia" panose="02040502050405020303" pitchFamily="18" charset="0"/>
      <p:regular r:id="rId32"/>
      <p:bold r:id="rId33"/>
      <p:italic r:id="rId34"/>
      <p:boldItalic r:id="rId35"/>
    </p:embeddedFont>
    <p:embeddedFont>
      <p:font typeface="Monotype Corsiva" panose="03010101010201010101" pitchFamily="66" charset="0"/>
      <p:regular r:id="rId36"/>
      <p: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035" autoAdjust="0"/>
  </p:normalViewPr>
  <p:slideViewPr>
    <p:cSldViewPr>
      <p:cViewPr varScale="1">
        <p:scale>
          <a:sx n="46" d="100"/>
          <a:sy n="46" d="100"/>
        </p:scale>
        <p:origin x="4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23.01.2026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854776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098244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2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-365760" y="3322325"/>
            <a:ext cx="3931920" cy="362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Pertemuan ke: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365760" y="5951226"/>
            <a:ext cx="3931920" cy="3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Fakultas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365760" y="7208526"/>
            <a:ext cx="3931920" cy="3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 Studi</a:t>
            </a:r>
          </a:p>
        </p:txBody>
      </p:sp>
      <p:sp>
        <p:nvSpPr>
          <p:cNvPr id="7" name="AutoShape 7"/>
          <p:cNvSpPr/>
          <p:nvPr/>
        </p:nvSpPr>
        <p:spPr>
          <a:xfrm rot="5373758">
            <a:off x="371366" y="5425170"/>
            <a:ext cx="7486868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2285834" y="217370"/>
            <a:ext cx="5129212" cy="1014412"/>
            <a:chOff x="0" y="0"/>
            <a:chExt cx="6838950" cy="13525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838950" cy="1352550"/>
            </a:xfrm>
            <a:custGeom>
              <a:avLst/>
              <a:gdLst/>
              <a:ahLst/>
              <a:cxnLst/>
              <a:rect l="l" t="t" r="r" b="b"/>
              <a:pathLst>
                <a:path w="6838950" h="1352550">
                  <a:moveTo>
                    <a:pt x="0" y="0"/>
                  </a:moveTo>
                  <a:lnTo>
                    <a:pt x="6838950" y="0"/>
                  </a:lnTo>
                  <a:lnTo>
                    <a:pt x="6838950" y="1352550"/>
                  </a:lnTo>
                  <a:lnTo>
                    <a:pt x="0" y="1352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2285834" y="1318581"/>
            <a:ext cx="4200526" cy="357188"/>
            <a:chOff x="0" y="0"/>
            <a:chExt cx="5600702" cy="4762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00700" cy="476250"/>
            </a:xfrm>
            <a:custGeom>
              <a:avLst/>
              <a:gdLst/>
              <a:ahLst/>
              <a:cxnLst/>
              <a:rect l="l" t="t" r="r" b="b"/>
              <a:pathLst>
                <a:path w="5600700" h="476250">
                  <a:moveTo>
                    <a:pt x="0" y="0"/>
                  </a:moveTo>
                  <a:lnTo>
                    <a:pt x="5600700" y="0"/>
                  </a:lnTo>
                  <a:lnTo>
                    <a:pt x="5600700" y="476250"/>
                  </a:lnTo>
                  <a:lnTo>
                    <a:pt x="0" y="476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72064" y="22884"/>
            <a:ext cx="1804219" cy="1810512"/>
            <a:chOff x="0" y="0"/>
            <a:chExt cx="2405626" cy="241401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05634" cy="2414016"/>
            </a:xfrm>
            <a:custGeom>
              <a:avLst/>
              <a:gdLst/>
              <a:ahLst/>
              <a:cxnLst/>
              <a:rect l="l" t="t" r="r" b="b"/>
              <a:pathLst>
                <a:path w="2405634" h="2414016">
                  <a:moveTo>
                    <a:pt x="0" y="0"/>
                  </a:moveTo>
                  <a:lnTo>
                    <a:pt x="2405634" y="0"/>
                  </a:lnTo>
                  <a:lnTo>
                    <a:pt x="2405634" y="2414016"/>
                  </a:lnTo>
                  <a:lnTo>
                    <a:pt x="0" y="2414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74" r="-174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267200" y="1700212"/>
            <a:ext cx="13411200" cy="2980643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algn="l">
              <a:lnSpc>
                <a:spcPts val="3283"/>
              </a:lnSpc>
            </a:pPr>
            <a:r>
              <a:rPr lang="en-US" sz="3600" spc="-137" dirty="0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JUDUL TESIS : </a:t>
            </a:r>
          </a:p>
          <a:p>
            <a:pPr algn="just">
              <a:lnSpc>
                <a:spcPts val="3283"/>
              </a:lnSpc>
            </a:pPr>
            <a:r>
              <a:rPr lang="en-US" sz="3600" spc="-137" dirty="0" err="1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Pengaruh</a:t>
            </a:r>
            <a:r>
              <a:rPr lang="en-US" sz="3600" spc="-137" dirty="0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Kepuasan</a:t>
            </a:r>
            <a:r>
              <a:rPr lang="en-US" sz="3600" spc="-137" dirty="0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Kerja</a:t>
            </a:r>
            <a:r>
              <a:rPr lang="en-US" sz="3600" spc="-137" dirty="0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, </a:t>
            </a:r>
            <a:r>
              <a:rPr lang="en-US" sz="3600" spc="-137" dirty="0" err="1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Budaya</a:t>
            </a:r>
            <a:r>
              <a:rPr lang="en-US" sz="3600" spc="-137" dirty="0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Organisasi</a:t>
            </a:r>
            <a:r>
              <a:rPr lang="en-US" sz="3600" spc="-137" dirty="0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 dan </a:t>
            </a:r>
            <a:r>
              <a:rPr lang="en-US" sz="3600" spc="-137" dirty="0" err="1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Motivasi</a:t>
            </a:r>
            <a:r>
              <a:rPr lang="en-US" sz="3600" spc="-137" dirty="0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Terhadap</a:t>
            </a:r>
            <a:r>
              <a:rPr lang="en-US" sz="3600" spc="-137" dirty="0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Retensi</a:t>
            </a:r>
            <a:r>
              <a:rPr lang="en-US" sz="3600" spc="-137" dirty="0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Karyawan</a:t>
            </a:r>
            <a:r>
              <a:rPr lang="en-US" sz="3600" spc="-137" dirty="0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Dengan</a:t>
            </a:r>
            <a:r>
              <a:rPr lang="en-US" sz="3600" spc="-137" dirty="0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Kompensasi</a:t>
            </a:r>
            <a:r>
              <a:rPr lang="en-US" sz="3600" spc="-137" dirty="0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Sebagai</a:t>
            </a:r>
            <a:r>
              <a:rPr lang="en-US" sz="3600" spc="-137" dirty="0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Variabel</a:t>
            </a:r>
            <a:r>
              <a:rPr lang="en-US" sz="3600" spc="-137" dirty="0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Pemoderasi</a:t>
            </a:r>
            <a:r>
              <a:rPr lang="en-US" sz="3600" spc="-137" dirty="0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 </a:t>
            </a:r>
          </a:p>
          <a:p>
            <a:pPr algn="just">
              <a:lnSpc>
                <a:spcPts val="3283"/>
              </a:lnSpc>
            </a:pPr>
            <a:r>
              <a:rPr lang="en-US" sz="2400" spc="-137" dirty="0">
                <a:solidFill>
                  <a:srgbClr val="FF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(</a:t>
            </a:r>
            <a:r>
              <a:rPr lang="id-ID" sz="2400" b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Studi Pada Perusahaan </a:t>
            </a:r>
            <a:r>
              <a:rPr lang="id-ID" sz="2400" b="1" i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Frozen Food</a:t>
            </a:r>
            <a:r>
              <a:rPr lang="id-ID" sz="2400" b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di Kawasan Tangerang</a:t>
            </a:r>
            <a:r>
              <a:rPr lang="en-US" sz="2400" spc="-137" dirty="0">
                <a:solidFill>
                  <a:srgbClr val="FF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358640" y="5382768"/>
            <a:ext cx="13228320" cy="2757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1" dirty="0">
                <a:latin typeface="Arial Bold"/>
                <a:ea typeface="Arial Bold"/>
                <a:cs typeface="Arial Bold"/>
                <a:sym typeface="Arial Bold"/>
              </a:rPr>
              <a:t>Nama </a:t>
            </a:r>
            <a:r>
              <a:rPr lang="en-US" sz="3600" b="1" dirty="0" err="1">
                <a:latin typeface="Arial Bold"/>
                <a:ea typeface="Arial Bold"/>
                <a:cs typeface="Arial Bold"/>
                <a:sym typeface="Arial Bold"/>
              </a:rPr>
              <a:t>Mahasiswa</a:t>
            </a:r>
            <a:r>
              <a:rPr lang="en-US" sz="3600" b="1" dirty="0">
                <a:latin typeface="Arial Bold"/>
                <a:ea typeface="Arial Bold"/>
                <a:cs typeface="Arial Bold"/>
                <a:sym typeface="Arial Bold"/>
              </a:rPr>
              <a:t>	: Fredy Perdana Putra</a:t>
            </a:r>
          </a:p>
          <a:p>
            <a:pPr algn="l">
              <a:lnSpc>
                <a:spcPts val="4320"/>
              </a:lnSpc>
            </a:pPr>
            <a:r>
              <a:rPr lang="en-US" sz="3600" b="1" dirty="0">
                <a:latin typeface="Arial Bold"/>
                <a:ea typeface="Arial Bold"/>
                <a:cs typeface="Arial Bold"/>
                <a:sym typeface="Arial Bold"/>
              </a:rPr>
              <a:t>NIM 				: 20232102004</a:t>
            </a:r>
          </a:p>
          <a:p>
            <a:pPr algn="l">
              <a:lnSpc>
                <a:spcPts val="4320"/>
              </a:lnSpc>
            </a:pPr>
            <a:r>
              <a:rPr lang="en-US" sz="3600" b="1" dirty="0">
                <a:latin typeface="Arial Bold"/>
                <a:ea typeface="Arial Bold"/>
                <a:cs typeface="Arial Bold"/>
                <a:sym typeface="Arial Bold"/>
              </a:rPr>
              <a:t>Program </a:t>
            </a:r>
            <a:r>
              <a:rPr lang="en-US" sz="3600" b="1" dirty="0" err="1">
                <a:latin typeface="Arial Bold"/>
                <a:ea typeface="Arial Bold"/>
                <a:cs typeface="Arial Bold"/>
                <a:sym typeface="Arial Bold"/>
              </a:rPr>
              <a:t>Studi</a:t>
            </a:r>
            <a:r>
              <a:rPr lang="en-US" sz="3600" b="1" dirty="0">
                <a:latin typeface="Arial Bold"/>
                <a:ea typeface="Arial Bold"/>
                <a:cs typeface="Arial Bold"/>
                <a:sym typeface="Arial Bold"/>
              </a:rPr>
              <a:t>		: Magister </a:t>
            </a:r>
            <a:r>
              <a:rPr lang="en-US" sz="3600" b="1" dirty="0" err="1">
                <a:latin typeface="Arial Bold"/>
                <a:ea typeface="Arial Bold"/>
                <a:cs typeface="Arial Bold"/>
                <a:sym typeface="Arial Bold"/>
              </a:rPr>
              <a:t>Manajemen</a:t>
            </a:r>
            <a:endParaRPr lang="en-US" sz="3600" b="1" dirty="0">
              <a:latin typeface="Arial Bold"/>
              <a:ea typeface="Arial Bold"/>
              <a:cs typeface="Arial Bold"/>
              <a:sym typeface="Arial Bold"/>
            </a:endParaRPr>
          </a:p>
          <a:p>
            <a:pPr algn="l">
              <a:lnSpc>
                <a:spcPts val="4320"/>
              </a:lnSpc>
            </a:pPr>
            <a:r>
              <a:rPr lang="en-US" sz="3600" b="1" dirty="0" err="1">
                <a:latin typeface="Arial Bold"/>
                <a:ea typeface="Arial Bold"/>
                <a:cs typeface="Arial Bold"/>
                <a:sym typeface="Arial Bold"/>
              </a:rPr>
              <a:t>Pembimbing</a:t>
            </a:r>
            <a:r>
              <a:rPr lang="en-US" sz="3600" b="1" dirty="0">
                <a:latin typeface="Arial Bold"/>
                <a:ea typeface="Arial Bold"/>
                <a:cs typeface="Arial Bold"/>
                <a:sym typeface="Arial Bold"/>
              </a:rPr>
              <a:t> 	</a:t>
            </a:r>
            <a:r>
              <a:rPr lang="en-US" sz="3600" b="1" dirty="0">
                <a:solidFill>
                  <a:srgbClr val="FFC000"/>
                </a:solidFill>
                <a:latin typeface="Arial Bold"/>
                <a:ea typeface="Arial Bold"/>
                <a:cs typeface="Arial Bold"/>
                <a:sym typeface="Arial Bold"/>
              </a:rPr>
              <a:t>	</a:t>
            </a:r>
            <a:r>
              <a:rPr lang="en-US" sz="3600" b="1" dirty="0">
                <a:latin typeface="Arial Bold"/>
                <a:ea typeface="Arial Bold"/>
                <a:cs typeface="Arial Bold"/>
                <a:sym typeface="Arial Bold"/>
              </a:rPr>
              <a:t>:</a:t>
            </a:r>
            <a:r>
              <a:rPr lang="en-US" sz="3600" b="1" dirty="0">
                <a:solidFill>
                  <a:srgbClr val="FFC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600" b="1" dirty="0">
                <a:latin typeface="Arial Bold"/>
                <a:ea typeface="Arial Bold"/>
                <a:cs typeface="Arial Bold"/>
                <a:sym typeface="Arial Bold"/>
              </a:rPr>
              <a:t>Dr. Nana </a:t>
            </a:r>
            <a:r>
              <a:rPr lang="en-US" sz="3600" b="1" dirty="0" err="1">
                <a:latin typeface="Arial Bold"/>
                <a:ea typeface="Arial Bold"/>
                <a:cs typeface="Arial Bold"/>
                <a:sym typeface="Arial Bold"/>
              </a:rPr>
              <a:t>Sutisna</a:t>
            </a:r>
            <a:r>
              <a:rPr lang="en-US" sz="3600" b="1" dirty="0">
                <a:latin typeface="Arial Bold"/>
                <a:ea typeface="Arial Bold"/>
                <a:cs typeface="Arial Bold"/>
                <a:sym typeface="Arial Bold"/>
              </a:rPr>
              <a:t>, SE., MM</a:t>
            </a:r>
          </a:p>
          <a:p>
            <a:pPr algn="l">
              <a:lnSpc>
                <a:spcPts val="4320"/>
              </a:lnSpc>
            </a:pPr>
            <a:endParaRPr lang="en-US" sz="3600" b="1" dirty="0">
              <a:solidFill>
                <a:srgbClr val="FFC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43840" y="6170295"/>
            <a:ext cx="3322320" cy="641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9"/>
              </a:lnSpc>
            </a:pPr>
            <a:r>
              <a:rPr lang="en-US" sz="24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FAKULTAS BISNIS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43840" y="7427595"/>
            <a:ext cx="3322320" cy="870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9"/>
              </a:lnSpc>
            </a:pPr>
            <a:r>
              <a:rPr lang="en-US" sz="24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Magister Manajemen (MM)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797528" y="3288343"/>
            <a:ext cx="3059238" cy="1290801"/>
            <a:chOff x="0" y="0"/>
            <a:chExt cx="4078984" cy="172106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078984" cy="1721068"/>
            </a:xfrm>
            <a:custGeom>
              <a:avLst/>
              <a:gdLst/>
              <a:ahLst/>
              <a:cxnLst/>
              <a:rect l="l" t="t" r="r" b="b"/>
              <a:pathLst>
                <a:path w="4078984" h="1721068">
                  <a:moveTo>
                    <a:pt x="0" y="0"/>
                  </a:moveTo>
                  <a:lnTo>
                    <a:pt x="4078984" y="0"/>
                  </a:lnTo>
                  <a:lnTo>
                    <a:pt x="4078984" y="1721068"/>
                  </a:lnTo>
                  <a:lnTo>
                    <a:pt x="0" y="17210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0" y="0"/>
              <a:ext cx="4078984" cy="1721068"/>
              <a:chOff x="0" y="0"/>
              <a:chExt cx="4078984" cy="1721068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4078984" cy="1721068"/>
              </a:xfrm>
              <a:custGeom>
                <a:avLst/>
                <a:gdLst/>
                <a:ahLst/>
                <a:cxnLst/>
                <a:rect l="l" t="t" r="r" b="b"/>
                <a:pathLst>
                  <a:path w="4078984" h="1721068">
                    <a:moveTo>
                      <a:pt x="0" y="0"/>
                    </a:moveTo>
                    <a:lnTo>
                      <a:pt x="4078984" y="0"/>
                    </a:lnTo>
                    <a:lnTo>
                      <a:pt x="4078984" y="1721068"/>
                    </a:lnTo>
                    <a:lnTo>
                      <a:pt x="0" y="172106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4078984" cy="175916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2340"/>
                  </a:lnSpc>
                </a:pPr>
                <a:r>
                  <a:rPr lang="en-US" sz="1950" b="1" dirty="0" err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Sidang</a:t>
                </a:r>
                <a:r>
                  <a:rPr lang="en-US" sz="1950" b="1" dirty="0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 </a:t>
                </a:r>
              </a:p>
              <a:p>
                <a:pPr algn="ctr">
                  <a:lnSpc>
                    <a:spcPts val="2340"/>
                  </a:lnSpc>
                </a:pPr>
                <a:r>
                  <a:rPr lang="en-US" sz="1950" b="1" dirty="0" err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Tesis</a:t>
                </a:r>
                <a:r>
                  <a:rPr lang="en-US" sz="1950" b="1" dirty="0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 </a:t>
                </a:r>
              </a:p>
              <a:p>
                <a:pPr algn="ctr">
                  <a:lnSpc>
                    <a:spcPts val="2340"/>
                  </a:lnSpc>
                </a:pPr>
                <a:r>
                  <a:rPr lang="en-US" sz="1950" b="1" dirty="0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T.A. 2025/2026</a:t>
                </a:r>
              </a:p>
              <a:p>
                <a:pPr algn="ctr">
                  <a:lnSpc>
                    <a:spcPts val="2340"/>
                  </a:lnSpc>
                </a:pPr>
                <a:r>
                  <a:rPr lang="en-US" sz="1950" b="1" dirty="0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Semester </a:t>
                </a:r>
                <a:r>
                  <a:rPr lang="en-US" sz="1950" b="1" dirty="0" err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Genap</a:t>
                </a:r>
                <a:endParaRPr lang="en-US" sz="1950" b="1" dirty="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endParaRPr>
              </a:p>
            </p:txBody>
          </p:sp>
        </p:grp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16" grpId="0"/>
      <p:bldP spid="17" grpId="0"/>
      <p:bldP spid="18" grpId="0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AutoShape 6"/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grpSp>
        <p:nvGrpSpPr>
          <p:cNvPr id="39" name="Group 39"/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283"/>
                </a:lnSpc>
              </a:pP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Pengaruh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Kepuasan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Kerja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,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Budaya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Organisasi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dan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Motivasi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Terhadap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Retensi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Karyawan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Dengan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Kompensasi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Sebagai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Variabel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Pemoderasi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</a:p>
            <a:p>
              <a:pPr algn="ctr">
                <a:lnSpc>
                  <a:spcPts val="3283"/>
                </a:lnSpc>
              </a:pPr>
              <a:r>
                <a:rPr lang="en-US" sz="2400" spc="-137" dirty="0">
                  <a:solidFill>
                    <a:srgbClr val="FF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(</a:t>
              </a:r>
              <a:r>
                <a:rPr lang="id-ID" sz="2400" b="1" dirty="0">
                  <a:solidFill>
                    <a:srgbClr val="FF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Studi Pada Perusahaan </a:t>
              </a:r>
              <a:r>
                <a:rPr lang="id-ID" sz="2400" b="1" i="1" dirty="0">
                  <a:solidFill>
                    <a:srgbClr val="FF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Frozen Food</a:t>
              </a:r>
              <a:r>
                <a:rPr lang="id-ID" sz="2400" b="1" dirty="0">
                  <a:solidFill>
                    <a:srgbClr val="FF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di Kawasan Tangerang</a:t>
              </a:r>
              <a:r>
                <a:rPr lang="en-US" sz="2400" spc="-137" dirty="0">
                  <a:solidFill>
                    <a:srgbClr val="FF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)</a:t>
              </a:r>
              <a:endParaRPr lang="en-US" sz="2400" spc="-137" dirty="0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endParaRPr>
            </a:p>
          </p:txBody>
        </p:sp>
      </p:grpSp>
      <p:sp>
        <p:nvSpPr>
          <p:cNvPr id="46" name="TextBox 41">
            <a:extLst>
              <a:ext uri="{FF2B5EF4-FFF2-40B4-BE49-F238E27FC236}">
                <a16:creationId xmlns:a16="http://schemas.microsoft.com/office/drawing/2014/main" id="{8AD274E4-6571-064C-C30A-B2EE9931BE02}"/>
              </a:ext>
            </a:extLst>
          </p:cNvPr>
          <p:cNvSpPr txBox="1"/>
          <p:nvPr/>
        </p:nvSpPr>
        <p:spPr>
          <a:xfrm>
            <a:off x="9906000" y="4563462"/>
            <a:ext cx="7239000" cy="1619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ID" sz="2400" dirty="0"/>
              <a:t>Nilai </a:t>
            </a:r>
            <a:r>
              <a:rPr lang="en-ID" sz="2400" b="1" dirty="0"/>
              <a:t>R Square </a:t>
            </a:r>
            <a:r>
              <a:rPr lang="en-ID" sz="2400" b="1" dirty="0" err="1"/>
              <a:t>sebesar</a:t>
            </a:r>
            <a:r>
              <a:rPr lang="en-ID" sz="2400" b="1" dirty="0"/>
              <a:t> 0,617</a:t>
            </a:r>
            <a:r>
              <a:rPr lang="en-ID" sz="2400" dirty="0"/>
              <a:t> </a:t>
            </a:r>
            <a:r>
              <a:rPr lang="en-ID" sz="2400" dirty="0" err="1"/>
              <a:t>menunjukkan</a:t>
            </a:r>
            <a:r>
              <a:rPr lang="en-ID" sz="2400" dirty="0"/>
              <a:t> </a:t>
            </a:r>
            <a:r>
              <a:rPr lang="en-ID" sz="2400" dirty="0" err="1"/>
              <a:t>bahwa</a:t>
            </a:r>
            <a:r>
              <a:rPr lang="en-ID" sz="2400" dirty="0"/>
              <a:t> </a:t>
            </a:r>
            <a:r>
              <a:rPr lang="en-ID" sz="2400" dirty="0" err="1"/>
              <a:t>variabel</a:t>
            </a:r>
            <a:r>
              <a:rPr lang="en-ID" sz="2400" dirty="0"/>
              <a:t> </a:t>
            </a:r>
            <a:r>
              <a:rPr lang="en-ID" sz="2400" dirty="0" err="1"/>
              <a:t>independen</a:t>
            </a:r>
            <a:r>
              <a:rPr lang="en-ID" sz="2400" dirty="0"/>
              <a:t> </a:t>
            </a:r>
            <a:r>
              <a:rPr lang="en-ID" sz="2400" dirty="0" err="1"/>
              <a:t>dalam</a:t>
            </a:r>
            <a:r>
              <a:rPr lang="en-ID" sz="2400" dirty="0"/>
              <a:t> </a:t>
            </a:r>
            <a:r>
              <a:rPr lang="en-ID" sz="2400" dirty="0" err="1"/>
              <a:t>penelitian</a:t>
            </a:r>
            <a:r>
              <a:rPr lang="en-ID" sz="2400" dirty="0"/>
              <a:t> </a:t>
            </a:r>
            <a:r>
              <a:rPr lang="en-ID" sz="2400" dirty="0" err="1"/>
              <a:t>ini</a:t>
            </a:r>
            <a:r>
              <a:rPr lang="en-ID" sz="2400" dirty="0"/>
              <a:t> </a:t>
            </a:r>
            <a:r>
              <a:rPr lang="en-ID" sz="2400" dirty="0" err="1"/>
              <a:t>mampu</a:t>
            </a:r>
            <a:r>
              <a:rPr lang="en-ID" sz="2400" dirty="0"/>
              <a:t> </a:t>
            </a:r>
            <a:r>
              <a:rPr lang="en-ID" sz="2400" dirty="0" err="1"/>
              <a:t>menjelaskan</a:t>
            </a:r>
            <a:r>
              <a:rPr lang="en-ID" sz="2400" dirty="0"/>
              <a:t> </a:t>
            </a:r>
            <a:r>
              <a:rPr lang="en-ID" sz="2400" b="1" dirty="0"/>
              <a:t>61% </a:t>
            </a:r>
            <a:r>
              <a:rPr lang="en-ID" sz="2400" b="1" dirty="0" err="1"/>
              <a:t>variasi</a:t>
            </a:r>
            <a:r>
              <a:rPr lang="en-ID" sz="2400" b="1" dirty="0"/>
              <a:t> </a:t>
            </a:r>
            <a:r>
              <a:rPr lang="en-ID" sz="2400" b="1" dirty="0" err="1"/>
              <a:t>retensi</a:t>
            </a:r>
            <a:r>
              <a:rPr lang="en-ID" sz="2400" b="1" dirty="0"/>
              <a:t> </a:t>
            </a:r>
            <a:r>
              <a:rPr lang="en-ID" sz="2400" b="1" dirty="0" err="1"/>
              <a:t>karyawan</a:t>
            </a:r>
            <a:r>
              <a:rPr lang="en-ID" sz="2400" dirty="0"/>
              <a:t>, </a:t>
            </a:r>
            <a:r>
              <a:rPr lang="en-ID" sz="2400" dirty="0" err="1"/>
              <a:t>sehingga</a:t>
            </a:r>
            <a:r>
              <a:rPr lang="en-ID" sz="2400" dirty="0"/>
              <a:t> model </a:t>
            </a:r>
            <a:r>
              <a:rPr lang="en-ID" sz="2400" dirty="0" err="1"/>
              <a:t>memiliki</a:t>
            </a:r>
            <a:r>
              <a:rPr lang="en-ID" sz="2400" dirty="0"/>
              <a:t> </a:t>
            </a:r>
            <a:r>
              <a:rPr lang="en-ID" sz="2400" b="1" dirty="0" err="1"/>
              <a:t>daya</a:t>
            </a:r>
            <a:r>
              <a:rPr lang="en-ID" sz="2400" b="1" dirty="0"/>
              <a:t> </a:t>
            </a:r>
            <a:r>
              <a:rPr lang="en-ID" sz="2400" b="1" dirty="0" err="1"/>
              <a:t>jelaskan</a:t>
            </a:r>
            <a:r>
              <a:rPr lang="en-ID" sz="2400" b="1" dirty="0"/>
              <a:t> yang </a:t>
            </a:r>
            <a:r>
              <a:rPr lang="en-ID" sz="2400" b="1" dirty="0" err="1"/>
              <a:t>kuat</a:t>
            </a:r>
            <a:r>
              <a:rPr lang="en-ID" sz="2400" dirty="0"/>
              <a:t>.</a:t>
            </a:r>
            <a:endParaRPr lang="en-US" sz="2400" b="1" dirty="0">
              <a:solidFill>
                <a:srgbClr val="000000"/>
              </a:solidFill>
              <a:latin typeface="Abadi" panose="020B0604020104020204" pitchFamily="34" charset="0"/>
              <a:ea typeface="Calibri (MS) Bold"/>
              <a:cs typeface="Calibri (MS) Bold"/>
              <a:sym typeface="Calibri (MS) Bold"/>
            </a:endParaRPr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9B3BD9F4-352E-BBD2-4365-ACC7A6587F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806766"/>
              </p:ext>
            </p:extLst>
          </p:nvPr>
        </p:nvGraphicFramePr>
        <p:xfrm>
          <a:off x="816606" y="2975413"/>
          <a:ext cx="5630520" cy="13291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06016">
                  <a:extLst>
                    <a:ext uri="{9D8B030D-6E8A-4147-A177-3AD203B41FA5}">
                      <a16:colId xmlns:a16="http://schemas.microsoft.com/office/drawing/2014/main" val="240086368"/>
                    </a:ext>
                  </a:extLst>
                </a:gridCol>
                <a:gridCol w="1912252">
                  <a:extLst>
                    <a:ext uri="{9D8B030D-6E8A-4147-A177-3AD203B41FA5}">
                      <a16:colId xmlns:a16="http://schemas.microsoft.com/office/drawing/2014/main" val="1315963051"/>
                    </a:ext>
                  </a:extLst>
                </a:gridCol>
                <a:gridCol w="1912252">
                  <a:extLst>
                    <a:ext uri="{9D8B030D-6E8A-4147-A177-3AD203B41FA5}">
                      <a16:colId xmlns:a16="http://schemas.microsoft.com/office/drawing/2014/main" val="3771729901"/>
                    </a:ext>
                  </a:extLst>
                </a:gridCol>
              </a:tblGrid>
              <a:tr h="8765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800" dirty="0">
                          <a:effectLst/>
                        </a:rPr>
                        <a:t> </a:t>
                      </a:r>
                      <a:endParaRPr lang="en-ID" sz="2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800" dirty="0">
                          <a:effectLst/>
                        </a:rPr>
                        <a:t>Saturated Model</a:t>
                      </a:r>
                      <a:endParaRPr lang="en-ID" sz="2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800" dirty="0">
                          <a:effectLst/>
                        </a:rPr>
                        <a:t>Estimated Model</a:t>
                      </a:r>
                      <a:endParaRPr lang="en-ID" sz="2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4713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800">
                          <a:effectLst/>
                        </a:rPr>
                        <a:t>SRMR</a:t>
                      </a:r>
                      <a:endParaRPr lang="en-ID" sz="2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800">
                          <a:effectLst/>
                        </a:rPr>
                        <a:t>0,045</a:t>
                      </a:r>
                      <a:endParaRPr lang="en-ID" sz="2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800" dirty="0">
                          <a:effectLst/>
                        </a:rPr>
                        <a:t>0,063</a:t>
                      </a:r>
                      <a:endParaRPr lang="en-ID" sz="2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86450270"/>
                  </a:ext>
                </a:extLst>
              </a:tr>
            </a:tbl>
          </a:graphicData>
        </a:graphic>
      </p:graphicFrame>
      <p:sp>
        <p:nvSpPr>
          <p:cNvPr id="47" name="TextBox 41">
            <a:extLst>
              <a:ext uri="{FF2B5EF4-FFF2-40B4-BE49-F238E27FC236}">
                <a16:creationId xmlns:a16="http://schemas.microsoft.com/office/drawing/2014/main" id="{F3ADF537-F747-A837-43CC-6BB0C0544140}"/>
              </a:ext>
            </a:extLst>
          </p:cNvPr>
          <p:cNvSpPr txBox="1"/>
          <p:nvPr/>
        </p:nvSpPr>
        <p:spPr>
          <a:xfrm>
            <a:off x="960780" y="2181988"/>
            <a:ext cx="6106770" cy="3683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id-ID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Hasil Uji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Inner Model Fit &lt;= 0.10 Model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penelitian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fit</a:t>
            </a:r>
            <a:endParaRPr lang="en-US" b="1" dirty="0">
              <a:solidFill>
                <a:srgbClr val="000000"/>
              </a:solidFill>
              <a:latin typeface="Abadi" panose="020B0604020104020204" pitchFamily="34" charset="0"/>
              <a:ea typeface="Calibri (MS) Bold"/>
              <a:cs typeface="Calibri (MS) Bold"/>
              <a:sym typeface="Calibri (MS) Bold"/>
            </a:endParaRP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F432478C-5CD3-E489-9825-0ADC9C6573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209522"/>
              </p:ext>
            </p:extLst>
          </p:nvPr>
        </p:nvGraphicFramePr>
        <p:xfrm>
          <a:off x="9906000" y="2815939"/>
          <a:ext cx="4470400" cy="15307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3996645509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1618467551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896757082"/>
                    </a:ext>
                  </a:extLst>
                </a:gridCol>
              </a:tblGrid>
              <a:tr h="7088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 </a:t>
                      </a:r>
                      <a:endParaRPr lang="en-ID" sz="2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R Square</a:t>
                      </a:r>
                      <a:endParaRPr lang="en-ID" sz="2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R Square Adjusted</a:t>
                      </a:r>
                      <a:endParaRPr lang="en-ID" sz="2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28921292"/>
                  </a:ext>
                </a:extLst>
              </a:tr>
              <a:tr h="21320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Y - Retensi Karyawan</a:t>
                      </a:r>
                      <a:endParaRPr lang="en-ID" sz="2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0,617</a:t>
                      </a:r>
                      <a:endParaRPr lang="en-ID" sz="2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0,608</a:t>
                      </a:r>
                      <a:endParaRPr lang="en-ID" sz="2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26519064"/>
                  </a:ext>
                </a:extLst>
              </a:tr>
            </a:tbl>
          </a:graphicData>
        </a:graphic>
      </p:graphicFrame>
      <p:sp>
        <p:nvSpPr>
          <p:cNvPr id="49" name="TextBox 41">
            <a:extLst>
              <a:ext uri="{FF2B5EF4-FFF2-40B4-BE49-F238E27FC236}">
                <a16:creationId xmlns:a16="http://schemas.microsoft.com/office/drawing/2014/main" id="{D165A0F5-55D3-923E-E375-6592605138D2}"/>
              </a:ext>
            </a:extLst>
          </p:cNvPr>
          <p:cNvSpPr txBox="1"/>
          <p:nvPr/>
        </p:nvSpPr>
        <p:spPr>
          <a:xfrm>
            <a:off x="10058400" y="2150235"/>
            <a:ext cx="6106770" cy="3683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id-ID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Hasil Uji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 Square &gt;= 0.50</a:t>
            </a:r>
            <a:endParaRPr lang="en-US" b="1" dirty="0">
              <a:solidFill>
                <a:srgbClr val="000000"/>
              </a:solidFill>
              <a:latin typeface="Abadi" panose="020B0604020104020204" pitchFamily="34" charset="0"/>
              <a:ea typeface="Calibri (MS) Bold"/>
              <a:cs typeface="Calibri (MS) Bold"/>
              <a:sym typeface="Calibri (MS) Bold"/>
            </a:endParaRPr>
          </a:p>
        </p:txBody>
      </p:sp>
      <p:sp>
        <p:nvSpPr>
          <p:cNvPr id="50" name="TextBox 41">
            <a:extLst>
              <a:ext uri="{FF2B5EF4-FFF2-40B4-BE49-F238E27FC236}">
                <a16:creationId xmlns:a16="http://schemas.microsoft.com/office/drawing/2014/main" id="{3AD4EE2A-D96C-9612-5913-7FD51AE1FEBC}"/>
              </a:ext>
            </a:extLst>
          </p:cNvPr>
          <p:cNvSpPr txBox="1"/>
          <p:nvPr/>
        </p:nvSpPr>
        <p:spPr>
          <a:xfrm>
            <a:off x="836092" y="4855642"/>
            <a:ext cx="7239000" cy="1619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ID" sz="2400" dirty="0" err="1"/>
              <a:t>Berdasarkan</a:t>
            </a:r>
            <a:r>
              <a:rPr lang="en-ID" sz="2400" dirty="0"/>
              <a:t> </a:t>
            </a:r>
            <a:r>
              <a:rPr lang="en-ID" sz="2400" dirty="0" err="1"/>
              <a:t>hasil</a:t>
            </a:r>
            <a:r>
              <a:rPr lang="en-ID" sz="2400" dirty="0"/>
              <a:t> </a:t>
            </a:r>
            <a:r>
              <a:rPr lang="en-ID" sz="2400" dirty="0" err="1"/>
              <a:t>pengujian</a:t>
            </a:r>
            <a:r>
              <a:rPr lang="en-ID" sz="2400" dirty="0"/>
              <a:t> model fit, </a:t>
            </a:r>
            <a:r>
              <a:rPr lang="en-ID" sz="2400" dirty="0" err="1"/>
              <a:t>nilai</a:t>
            </a:r>
            <a:r>
              <a:rPr lang="en-ID" sz="2400" dirty="0"/>
              <a:t> SRMR </a:t>
            </a:r>
            <a:r>
              <a:rPr lang="en-ID" sz="2400" dirty="0" err="1"/>
              <a:t>berada</a:t>
            </a:r>
            <a:r>
              <a:rPr lang="en-ID" sz="2400" dirty="0"/>
              <a:t> di </a:t>
            </a:r>
            <a:r>
              <a:rPr lang="en-ID" sz="2400" dirty="0" err="1"/>
              <a:t>bawah</a:t>
            </a:r>
            <a:r>
              <a:rPr lang="en-ID" sz="2400" dirty="0"/>
              <a:t> 0,10, </a:t>
            </a:r>
            <a:r>
              <a:rPr lang="en-ID" sz="2400" dirty="0" err="1"/>
              <a:t>sehingga</a:t>
            </a:r>
            <a:r>
              <a:rPr lang="en-ID" sz="2400" dirty="0"/>
              <a:t> </a:t>
            </a:r>
            <a:r>
              <a:rPr lang="en-ID" sz="2400" dirty="0" err="1"/>
              <a:t>dapat</a:t>
            </a:r>
            <a:r>
              <a:rPr lang="en-ID" sz="2400" dirty="0"/>
              <a:t> </a:t>
            </a:r>
            <a:r>
              <a:rPr lang="en-ID" sz="2400" dirty="0" err="1"/>
              <a:t>disimpulkan</a:t>
            </a:r>
            <a:r>
              <a:rPr lang="en-ID" sz="2400" dirty="0"/>
              <a:t> </a:t>
            </a:r>
            <a:r>
              <a:rPr lang="en-ID" sz="2400" dirty="0" err="1"/>
              <a:t>bahwa</a:t>
            </a:r>
            <a:r>
              <a:rPr lang="en-ID" sz="2400" dirty="0"/>
              <a:t> model </a:t>
            </a:r>
            <a:r>
              <a:rPr lang="en-ID" sz="2400" dirty="0" err="1"/>
              <a:t>penelitian</a:t>
            </a:r>
            <a:r>
              <a:rPr lang="en-ID" sz="2400" dirty="0"/>
              <a:t> </a:t>
            </a:r>
            <a:r>
              <a:rPr lang="en-ID" sz="2400" dirty="0" err="1"/>
              <a:t>telah</a:t>
            </a:r>
            <a:r>
              <a:rPr lang="en-ID" sz="2400" dirty="0"/>
              <a:t> </a:t>
            </a:r>
            <a:r>
              <a:rPr lang="en-ID" sz="2400" dirty="0" err="1"/>
              <a:t>memenuhi</a:t>
            </a:r>
            <a:r>
              <a:rPr lang="en-ID" sz="2400" dirty="0"/>
              <a:t> </a:t>
            </a:r>
            <a:r>
              <a:rPr lang="en-ID" sz="2400" dirty="0" err="1"/>
              <a:t>kriteria</a:t>
            </a:r>
            <a:r>
              <a:rPr lang="en-ID" sz="2400" dirty="0"/>
              <a:t> </a:t>
            </a:r>
            <a:r>
              <a:rPr lang="en-ID" sz="2400" dirty="0" err="1"/>
              <a:t>kelayakan</a:t>
            </a:r>
            <a:r>
              <a:rPr lang="en-ID" sz="2400" dirty="0"/>
              <a:t> (fit) dan </a:t>
            </a:r>
            <a:r>
              <a:rPr lang="en-ID" sz="2400" dirty="0" err="1"/>
              <a:t>layak</a:t>
            </a:r>
            <a:r>
              <a:rPr lang="en-ID" sz="2400" dirty="0"/>
              <a:t> </a:t>
            </a:r>
            <a:r>
              <a:rPr lang="en-ID" sz="2400" dirty="0" err="1"/>
              <a:t>untuk</a:t>
            </a:r>
            <a:r>
              <a:rPr lang="en-ID" sz="2400" dirty="0"/>
              <a:t> </a:t>
            </a:r>
            <a:r>
              <a:rPr lang="en-ID" sz="2400" dirty="0" err="1"/>
              <a:t>dianalisis</a:t>
            </a:r>
            <a:r>
              <a:rPr lang="en-ID" sz="2400" dirty="0"/>
              <a:t> </a:t>
            </a:r>
            <a:r>
              <a:rPr lang="en-ID" sz="2400" dirty="0" err="1"/>
              <a:t>lebih</a:t>
            </a:r>
            <a:r>
              <a:rPr lang="en-ID" sz="2400" dirty="0"/>
              <a:t> </a:t>
            </a:r>
            <a:r>
              <a:rPr lang="en-ID" sz="2400" dirty="0" err="1"/>
              <a:t>lanjut</a:t>
            </a:r>
            <a:r>
              <a:rPr lang="en-ID" sz="2400" dirty="0"/>
              <a:t>.</a:t>
            </a:r>
            <a:endParaRPr lang="en-US" sz="2400" b="1" dirty="0">
              <a:solidFill>
                <a:srgbClr val="000000"/>
              </a:solidFill>
              <a:latin typeface="Abadi" panose="020B0604020104020204" pitchFamily="34" charset="0"/>
              <a:ea typeface="Calibri (MS) Bold"/>
              <a:cs typeface="Calibri (MS) Bold"/>
              <a:sym typeface="Calibri (MS) Bold"/>
            </a:endParaRPr>
          </a:p>
        </p:txBody>
      </p:sp>
    </p:spTree>
    <p:extLst>
      <p:ext uri="{BB962C8B-B14F-4D97-AF65-F5344CB8AC3E}">
        <p14:creationId xmlns:p14="http://schemas.microsoft.com/office/powerpoint/2010/main" val="1673453718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AutoShape 6"/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grpSp>
        <p:nvGrpSpPr>
          <p:cNvPr id="39" name="Group 39"/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283"/>
                </a:lnSpc>
              </a:pP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Pengaruh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Kepuasan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Kerja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,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Budaya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Organisasi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dan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Motivasi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Terhadap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Retensi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Karyawan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Dengan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Kompensasi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Sebagai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Variabel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Pemoderasi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</a:p>
            <a:p>
              <a:pPr algn="ctr">
                <a:lnSpc>
                  <a:spcPts val="3283"/>
                </a:lnSpc>
              </a:pPr>
              <a:r>
                <a:rPr lang="en-US" sz="2400" spc="-137" dirty="0">
                  <a:solidFill>
                    <a:srgbClr val="FF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(</a:t>
              </a:r>
              <a:r>
                <a:rPr lang="id-ID" sz="2400" b="1" dirty="0">
                  <a:solidFill>
                    <a:srgbClr val="FF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Studi Pada Perusahaan </a:t>
              </a:r>
              <a:r>
                <a:rPr lang="id-ID" sz="2400" b="1" i="1" dirty="0">
                  <a:solidFill>
                    <a:srgbClr val="FF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Frozen Food</a:t>
              </a:r>
              <a:r>
                <a:rPr lang="id-ID" sz="2400" b="1" dirty="0">
                  <a:solidFill>
                    <a:srgbClr val="FF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di Kawasan Tangerang</a:t>
              </a:r>
              <a:r>
                <a:rPr lang="en-US" sz="2400" spc="-137" dirty="0">
                  <a:solidFill>
                    <a:srgbClr val="FF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)</a:t>
              </a:r>
              <a:endParaRPr lang="en-US" sz="2400" spc="-137" dirty="0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endParaRPr>
            </a:p>
          </p:txBody>
        </p:sp>
      </p:grpSp>
      <p:sp>
        <p:nvSpPr>
          <p:cNvPr id="46" name="TextBox 41">
            <a:extLst>
              <a:ext uri="{FF2B5EF4-FFF2-40B4-BE49-F238E27FC236}">
                <a16:creationId xmlns:a16="http://schemas.microsoft.com/office/drawing/2014/main" id="{8AD274E4-6571-064C-C30A-B2EE9931BE02}"/>
              </a:ext>
            </a:extLst>
          </p:cNvPr>
          <p:cNvSpPr txBox="1"/>
          <p:nvPr/>
        </p:nvSpPr>
        <p:spPr>
          <a:xfrm>
            <a:off x="9899073" y="3674437"/>
            <a:ext cx="7239000" cy="1599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ID" dirty="0"/>
              <a:t>Hasil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b="1" dirty="0"/>
              <a:t>predictive relevance (Q Square)</a:t>
            </a:r>
            <a:r>
              <a:rPr lang="en-ID" dirty="0"/>
              <a:t> </a:t>
            </a:r>
            <a:r>
              <a:rPr lang="en-ID" dirty="0" err="1"/>
              <a:t>menunjukkan</a:t>
            </a:r>
            <a:r>
              <a:rPr lang="en-ID" dirty="0"/>
              <a:t> </a:t>
            </a:r>
            <a:r>
              <a:rPr lang="en-ID" dirty="0" err="1"/>
              <a:t>bahwa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b="1" dirty="0"/>
              <a:t>Q² pada </a:t>
            </a:r>
            <a:r>
              <a:rPr lang="en-ID" b="1" dirty="0" err="1"/>
              <a:t>variabel</a:t>
            </a:r>
            <a:r>
              <a:rPr lang="en-ID" b="1" dirty="0"/>
              <a:t> </a:t>
            </a:r>
            <a:r>
              <a:rPr lang="en-ID" b="1" dirty="0" err="1"/>
              <a:t>retensi</a:t>
            </a:r>
            <a:r>
              <a:rPr lang="en-ID" b="1" dirty="0"/>
              <a:t> </a:t>
            </a:r>
            <a:r>
              <a:rPr lang="en-ID" b="1" dirty="0" err="1"/>
              <a:t>karyawan</a:t>
            </a:r>
            <a:r>
              <a:rPr lang="en-ID" b="1" dirty="0"/>
              <a:t> </a:t>
            </a:r>
            <a:r>
              <a:rPr lang="en-ID" b="1" dirty="0" err="1"/>
              <a:t>sebesar</a:t>
            </a:r>
            <a:r>
              <a:rPr lang="en-ID" b="1" dirty="0"/>
              <a:t> 0,466 (&gt; 0)</a:t>
            </a:r>
            <a:r>
              <a:rPr lang="en-ID" dirty="0"/>
              <a:t>. 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menunjukkan</a:t>
            </a:r>
            <a:r>
              <a:rPr lang="en-ID" dirty="0"/>
              <a:t> </a:t>
            </a:r>
            <a:r>
              <a:rPr lang="en-ID" dirty="0" err="1"/>
              <a:t>bahwa</a:t>
            </a:r>
            <a:r>
              <a:rPr lang="en-ID" dirty="0"/>
              <a:t> </a:t>
            </a:r>
            <a:r>
              <a:rPr lang="en-ID" b="1" dirty="0"/>
              <a:t>model </a:t>
            </a:r>
            <a:r>
              <a:rPr lang="en-ID" b="1" dirty="0" err="1"/>
              <a:t>penelitian</a:t>
            </a:r>
            <a:r>
              <a:rPr lang="en-ID" b="1" dirty="0"/>
              <a:t> </a:t>
            </a:r>
            <a:r>
              <a:rPr lang="en-ID" b="1" dirty="0" err="1"/>
              <a:t>memiliki</a:t>
            </a:r>
            <a:r>
              <a:rPr lang="en-ID" b="1" dirty="0"/>
              <a:t> </a:t>
            </a:r>
            <a:r>
              <a:rPr lang="en-ID" b="1" dirty="0" err="1"/>
              <a:t>kemampuan</a:t>
            </a:r>
            <a:r>
              <a:rPr lang="en-ID" b="1" dirty="0"/>
              <a:t> </a:t>
            </a:r>
            <a:r>
              <a:rPr lang="en-ID" b="1" dirty="0" err="1"/>
              <a:t>prediktif</a:t>
            </a:r>
            <a:r>
              <a:rPr lang="en-ID" b="1" dirty="0"/>
              <a:t> yang </a:t>
            </a:r>
            <a:r>
              <a:rPr lang="en-ID" b="1" dirty="0" err="1"/>
              <a:t>baik</a:t>
            </a:r>
            <a:r>
              <a:rPr lang="en-ID" dirty="0"/>
              <a:t>, </a:t>
            </a:r>
            <a:r>
              <a:rPr lang="en-ID" dirty="0" err="1"/>
              <a:t>sehingga</a:t>
            </a:r>
            <a:r>
              <a:rPr lang="en-ID" dirty="0"/>
              <a:t> model </a:t>
            </a:r>
            <a:r>
              <a:rPr lang="en-ID" dirty="0" err="1"/>
              <a:t>layak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memprediksi</a:t>
            </a:r>
            <a:r>
              <a:rPr lang="en-ID" dirty="0"/>
              <a:t> </a:t>
            </a:r>
            <a:r>
              <a:rPr lang="en-ID" dirty="0" err="1"/>
              <a:t>retensi</a:t>
            </a:r>
            <a:r>
              <a:rPr lang="en-ID" dirty="0"/>
              <a:t> </a:t>
            </a:r>
            <a:r>
              <a:rPr lang="en-ID" dirty="0" err="1"/>
              <a:t>karyawan</a:t>
            </a:r>
            <a:r>
              <a:rPr lang="en-ID" dirty="0"/>
              <a:t>.</a:t>
            </a:r>
            <a:endParaRPr lang="en-US" b="1" dirty="0">
              <a:solidFill>
                <a:srgbClr val="000000"/>
              </a:solidFill>
              <a:latin typeface="Abadi" panose="020B0604020104020204" pitchFamily="34" charset="0"/>
              <a:ea typeface="Calibri (MS) Bold"/>
              <a:cs typeface="Calibri (MS) Bold"/>
              <a:sym typeface="Calibri (MS) Bold"/>
            </a:endParaRPr>
          </a:p>
        </p:txBody>
      </p:sp>
      <p:sp>
        <p:nvSpPr>
          <p:cNvPr id="47" name="TextBox 41">
            <a:extLst>
              <a:ext uri="{FF2B5EF4-FFF2-40B4-BE49-F238E27FC236}">
                <a16:creationId xmlns:a16="http://schemas.microsoft.com/office/drawing/2014/main" id="{F3ADF537-F747-A837-43CC-6BB0C0544140}"/>
              </a:ext>
            </a:extLst>
          </p:cNvPr>
          <p:cNvSpPr txBox="1"/>
          <p:nvPr/>
        </p:nvSpPr>
        <p:spPr>
          <a:xfrm>
            <a:off x="960780" y="1439604"/>
            <a:ext cx="6106770" cy="3683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id-ID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Hasil 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Uji f Square</a:t>
            </a:r>
            <a:endParaRPr lang="en-US" b="1" dirty="0">
              <a:solidFill>
                <a:srgbClr val="000000"/>
              </a:solidFill>
              <a:latin typeface="Abadi" panose="020B0604020104020204" pitchFamily="34" charset="0"/>
              <a:ea typeface="Calibri (MS) Bold"/>
              <a:cs typeface="Calibri (MS) Bold"/>
              <a:sym typeface="Calibri (MS) Bold"/>
            </a:endParaRPr>
          </a:p>
        </p:txBody>
      </p:sp>
      <p:sp>
        <p:nvSpPr>
          <p:cNvPr id="49" name="TextBox 41">
            <a:extLst>
              <a:ext uri="{FF2B5EF4-FFF2-40B4-BE49-F238E27FC236}">
                <a16:creationId xmlns:a16="http://schemas.microsoft.com/office/drawing/2014/main" id="{D165A0F5-55D3-923E-E375-6592605138D2}"/>
              </a:ext>
            </a:extLst>
          </p:cNvPr>
          <p:cNvSpPr txBox="1"/>
          <p:nvPr/>
        </p:nvSpPr>
        <p:spPr>
          <a:xfrm>
            <a:off x="9979104" y="1574895"/>
            <a:ext cx="6106770" cy="3683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id-ID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Hasil Uji 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Square &gt; 0</a:t>
            </a:r>
            <a:endParaRPr lang="en-US" b="1" dirty="0">
              <a:solidFill>
                <a:srgbClr val="000000"/>
              </a:solidFill>
              <a:latin typeface="Abadi" panose="020B0604020104020204" pitchFamily="34" charset="0"/>
              <a:ea typeface="Calibri (MS) Bold"/>
              <a:cs typeface="Calibri (MS) Bold"/>
              <a:sym typeface="Calibri (MS) Bold"/>
            </a:endParaRPr>
          </a:p>
        </p:txBody>
      </p:sp>
      <p:sp>
        <p:nvSpPr>
          <p:cNvPr id="50" name="TextBox 41">
            <a:extLst>
              <a:ext uri="{FF2B5EF4-FFF2-40B4-BE49-F238E27FC236}">
                <a16:creationId xmlns:a16="http://schemas.microsoft.com/office/drawing/2014/main" id="{3AD4EE2A-D96C-9612-5913-7FD51AE1FEBC}"/>
              </a:ext>
            </a:extLst>
          </p:cNvPr>
          <p:cNvSpPr txBox="1"/>
          <p:nvPr/>
        </p:nvSpPr>
        <p:spPr>
          <a:xfrm>
            <a:off x="304800" y="5565116"/>
            <a:ext cx="4267200" cy="2837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40"/>
              </a:lnSpc>
            </a:pPr>
            <a:r>
              <a:rPr lang="en-ID" sz="2000" dirty="0" err="1"/>
              <a:t>Berdasarkan</a:t>
            </a:r>
            <a:r>
              <a:rPr lang="en-ID" sz="2000" dirty="0"/>
              <a:t> </a:t>
            </a:r>
            <a:r>
              <a:rPr lang="en-ID" sz="2000" dirty="0" err="1"/>
              <a:t>nilai</a:t>
            </a:r>
            <a:r>
              <a:rPr lang="en-ID" sz="2000" dirty="0"/>
              <a:t> f-square, </a:t>
            </a:r>
            <a:r>
              <a:rPr lang="en-ID" sz="2000" dirty="0" err="1"/>
              <a:t>kepuasan</a:t>
            </a:r>
            <a:r>
              <a:rPr lang="en-ID" sz="2000" dirty="0"/>
              <a:t> </a:t>
            </a:r>
            <a:r>
              <a:rPr lang="en-ID" sz="2000" dirty="0" err="1"/>
              <a:t>kerja</a:t>
            </a:r>
            <a:r>
              <a:rPr lang="en-ID" sz="2000" dirty="0"/>
              <a:t> dan </a:t>
            </a:r>
            <a:r>
              <a:rPr lang="en-ID" sz="2000" dirty="0" err="1"/>
              <a:t>motivasi</a:t>
            </a:r>
            <a:r>
              <a:rPr lang="en-ID" sz="2000" dirty="0"/>
              <a:t> </a:t>
            </a:r>
            <a:r>
              <a:rPr lang="en-ID" sz="2000" dirty="0" err="1"/>
              <a:t>memberikan</a:t>
            </a:r>
            <a:r>
              <a:rPr lang="en-ID" sz="2000" dirty="0"/>
              <a:t> </a:t>
            </a:r>
            <a:r>
              <a:rPr lang="en-ID" sz="2000" dirty="0" err="1"/>
              <a:t>kontribusi</a:t>
            </a:r>
            <a:r>
              <a:rPr lang="en-ID" sz="2000" dirty="0"/>
              <a:t> </a:t>
            </a:r>
            <a:r>
              <a:rPr lang="en-ID" sz="2000" dirty="0" err="1"/>
              <a:t>pengaruh</a:t>
            </a:r>
            <a:r>
              <a:rPr lang="en-ID" sz="2000" dirty="0"/>
              <a:t> </a:t>
            </a:r>
            <a:r>
              <a:rPr lang="en-ID" sz="2000" dirty="0" err="1"/>
              <a:t>sedang</a:t>
            </a:r>
            <a:r>
              <a:rPr lang="en-ID" sz="2000" dirty="0"/>
              <a:t> </a:t>
            </a:r>
            <a:r>
              <a:rPr lang="en-ID" sz="2000" dirty="0" err="1"/>
              <a:t>terhadap</a:t>
            </a:r>
            <a:r>
              <a:rPr lang="en-ID" sz="2000" dirty="0"/>
              <a:t> </a:t>
            </a:r>
            <a:r>
              <a:rPr lang="en-ID" sz="2000" dirty="0" err="1"/>
              <a:t>retensi</a:t>
            </a:r>
            <a:r>
              <a:rPr lang="en-ID" sz="2000" dirty="0"/>
              <a:t> </a:t>
            </a:r>
            <a:r>
              <a:rPr lang="en-ID" sz="2000" dirty="0" err="1"/>
              <a:t>karyawan</a:t>
            </a:r>
            <a:r>
              <a:rPr lang="en-ID" sz="2000" dirty="0"/>
              <a:t>, </a:t>
            </a:r>
            <a:r>
              <a:rPr lang="en-ID" sz="2000" dirty="0" err="1"/>
              <a:t>sementara</a:t>
            </a:r>
            <a:r>
              <a:rPr lang="en-ID" sz="2000" dirty="0"/>
              <a:t> </a:t>
            </a:r>
            <a:r>
              <a:rPr lang="en-ID" sz="2000" dirty="0" err="1"/>
              <a:t>variabel</a:t>
            </a:r>
            <a:r>
              <a:rPr lang="en-ID" sz="2000" dirty="0"/>
              <a:t> </a:t>
            </a:r>
            <a:r>
              <a:rPr lang="en-ID" sz="2000" dirty="0" err="1"/>
              <a:t>lainnya</a:t>
            </a:r>
            <a:r>
              <a:rPr lang="en-ID" sz="2000" dirty="0"/>
              <a:t> </a:t>
            </a:r>
            <a:r>
              <a:rPr lang="en-ID" sz="2000" dirty="0" err="1"/>
              <a:t>memberikan</a:t>
            </a:r>
            <a:r>
              <a:rPr lang="en-ID" sz="2000" dirty="0"/>
              <a:t> </a:t>
            </a:r>
            <a:r>
              <a:rPr lang="en-ID" sz="2000" dirty="0" err="1"/>
              <a:t>pengaruh</a:t>
            </a:r>
            <a:r>
              <a:rPr lang="en-ID" sz="2000" dirty="0"/>
              <a:t> </a:t>
            </a:r>
            <a:r>
              <a:rPr lang="en-ID" sz="2000" dirty="0" err="1"/>
              <a:t>kecil</a:t>
            </a:r>
            <a:r>
              <a:rPr lang="en-ID" sz="2000" dirty="0"/>
              <a:t>, dan </a:t>
            </a:r>
            <a:r>
              <a:rPr lang="en-ID" sz="2000" dirty="0" err="1"/>
              <a:t>moderasi</a:t>
            </a:r>
            <a:r>
              <a:rPr lang="en-ID" sz="2000" dirty="0"/>
              <a:t> </a:t>
            </a:r>
            <a:r>
              <a:rPr lang="en-ID" sz="2000" dirty="0" err="1"/>
              <a:t>kompensasi</a:t>
            </a:r>
            <a:r>
              <a:rPr lang="en-ID" sz="2000" dirty="0"/>
              <a:t> pada </a:t>
            </a:r>
            <a:r>
              <a:rPr lang="en-ID" sz="2000" dirty="0" err="1"/>
              <a:t>motivasi</a:t>
            </a:r>
            <a:r>
              <a:rPr lang="en-ID" sz="2000" dirty="0"/>
              <a:t> </a:t>
            </a:r>
            <a:r>
              <a:rPr lang="en-ID" sz="2000" dirty="0" err="1"/>
              <a:t>tidak</a:t>
            </a:r>
            <a:r>
              <a:rPr lang="en-ID" sz="2000" dirty="0"/>
              <a:t> </a:t>
            </a:r>
            <a:r>
              <a:rPr lang="en-ID" sz="2000" dirty="0" err="1"/>
              <a:t>memberikan</a:t>
            </a:r>
            <a:r>
              <a:rPr lang="en-ID" sz="2000" dirty="0"/>
              <a:t> </a:t>
            </a:r>
            <a:r>
              <a:rPr lang="en-ID" sz="2000" dirty="0" err="1"/>
              <a:t>efek</a:t>
            </a:r>
            <a:r>
              <a:rPr lang="en-ID" sz="2000" dirty="0"/>
              <a:t>.</a:t>
            </a:r>
            <a:endParaRPr lang="en-US" sz="2000" b="1" dirty="0">
              <a:solidFill>
                <a:srgbClr val="000000"/>
              </a:solidFill>
              <a:latin typeface="Abadi" panose="020B0604020104020204" pitchFamily="34" charset="0"/>
              <a:ea typeface="Calibri (MS) Bold"/>
              <a:cs typeface="Calibri (MS) Bold"/>
              <a:sym typeface="Calibri (MS) Bold"/>
            </a:endParaRP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ADDA6B94-E198-4153-F615-FA361653A2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858137"/>
              </p:ext>
            </p:extLst>
          </p:nvPr>
        </p:nvGraphicFramePr>
        <p:xfrm>
          <a:off x="304800" y="1964580"/>
          <a:ext cx="6106769" cy="34290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23145">
                  <a:extLst>
                    <a:ext uri="{9D8B030D-6E8A-4147-A177-3AD203B41FA5}">
                      <a16:colId xmlns:a16="http://schemas.microsoft.com/office/drawing/2014/main" val="2652310539"/>
                    </a:ext>
                  </a:extLst>
                </a:gridCol>
                <a:gridCol w="2283624">
                  <a:extLst>
                    <a:ext uri="{9D8B030D-6E8A-4147-A177-3AD203B41FA5}">
                      <a16:colId xmlns:a16="http://schemas.microsoft.com/office/drawing/2014/main" val="3939329119"/>
                    </a:ext>
                  </a:extLst>
                </a:gridCol>
              </a:tblGrid>
              <a:tr h="6438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800" dirty="0">
                          <a:effectLst/>
                        </a:rPr>
                        <a:t> </a:t>
                      </a:r>
                      <a:endParaRPr lang="en-ID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800" b="1" dirty="0">
                          <a:effectLst/>
                        </a:rPr>
                        <a:t>Y - Retensi Karyawan</a:t>
                      </a:r>
                      <a:endParaRPr lang="en-ID" sz="1800" b="1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58475937"/>
                  </a:ext>
                </a:extLst>
              </a:tr>
              <a:tr h="3978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800">
                          <a:effectLst/>
                        </a:rPr>
                        <a:t>X1 - Kepuasan Kerja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800" b="1" dirty="0">
                          <a:effectLst/>
                        </a:rPr>
                        <a:t>0,184</a:t>
                      </a:r>
                      <a:endParaRPr lang="en-ID" sz="1800" b="1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61079779"/>
                  </a:ext>
                </a:extLst>
              </a:tr>
              <a:tr h="3978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800">
                          <a:effectLst/>
                        </a:rPr>
                        <a:t>X1*Z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800" b="1" dirty="0">
                          <a:effectLst/>
                        </a:rPr>
                        <a:t>0,040</a:t>
                      </a:r>
                      <a:endParaRPr lang="en-ID" sz="1800" b="1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4061163"/>
                  </a:ext>
                </a:extLst>
              </a:tr>
              <a:tr h="3978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800">
                          <a:effectLst/>
                        </a:rPr>
                        <a:t>X2 - Budaya Organisasi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800" b="1" dirty="0">
                          <a:effectLst/>
                        </a:rPr>
                        <a:t>0,121</a:t>
                      </a:r>
                      <a:endParaRPr lang="en-ID" sz="1800" b="1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30205154"/>
                  </a:ext>
                </a:extLst>
              </a:tr>
              <a:tr h="3978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800">
                          <a:effectLst/>
                        </a:rPr>
                        <a:t>X2*Z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800" b="1" dirty="0">
                          <a:effectLst/>
                        </a:rPr>
                        <a:t>0,039</a:t>
                      </a:r>
                      <a:endParaRPr lang="en-ID" sz="1800" b="1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55557670"/>
                  </a:ext>
                </a:extLst>
              </a:tr>
              <a:tr h="3978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800">
                          <a:effectLst/>
                        </a:rPr>
                        <a:t>X3 - Motivasi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800" b="1" dirty="0">
                          <a:effectLst/>
                        </a:rPr>
                        <a:t>0,251</a:t>
                      </a:r>
                      <a:endParaRPr lang="en-ID" sz="1800" b="1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7388945"/>
                  </a:ext>
                </a:extLst>
              </a:tr>
              <a:tr h="3978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800" dirty="0">
                          <a:effectLst/>
                        </a:rPr>
                        <a:t>X3*Z</a:t>
                      </a:r>
                      <a:endParaRPr lang="en-ID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800" b="1" dirty="0">
                          <a:effectLst/>
                        </a:rPr>
                        <a:t>0,000</a:t>
                      </a:r>
                      <a:endParaRPr lang="en-ID" sz="1800" b="1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0513221"/>
                  </a:ext>
                </a:extLst>
              </a:tr>
              <a:tr h="3978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800">
                          <a:effectLst/>
                        </a:rPr>
                        <a:t>Z - Kompensasi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800" b="1" dirty="0">
                          <a:effectLst/>
                        </a:rPr>
                        <a:t>0,050</a:t>
                      </a:r>
                      <a:endParaRPr lang="en-ID" sz="1800" b="1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68036416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8D0EA6BA-727E-879D-1B92-5EE4FE6F6E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875904"/>
              </p:ext>
            </p:extLst>
          </p:nvPr>
        </p:nvGraphicFramePr>
        <p:xfrm>
          <a:off x="5374424" y="5702691"/>
          <a:ext cx="3540976" cy="29941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89124">
                  <a:extLst>
                    <a:ext uri="{9D8B030D-6E8A-4147-A177-3AD203B41FA5}">
                      <a16:colId xmlns:a16="http://schemas.microsoft.com/office/drawing/2014/main" val="3786835462"/>
                    </a:ext>
                  </a:extLst>
                </a:gridCol>
                <a:gridCol w="1751852">
                  <a:extLst>
                    <a:ext uri="{9D8B030D-6E8A-4147-A177-3AD203B41FA5}">
                      <a16:colId xmlns:a16="http://schemas.microsoft.com/office/drawing/2014/main" val="1813933648"/>
                    </a:ext>
                  </a:extLst>
                </a:gridCol>
              </a:tblGrid>
              <a:tr h="332680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800" b="1" u="none" strike="noStrike" dirty="0">
                          <a:effectLst/>
                        </a:rPr>
                        <a:t>Nilai f²</a:t>
                      </a:r>
                      <a:endParaRPr lang="en-ID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800" b="1" u="none" strike="noStrike" dirty="0" err="1">
                          <a:effectLst/>
                        </a:rPr>
                        <a:t>Interpretasi</a:t>
                      </a:r>
                      <a:endParaRPr lang="en-ID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3498916"/>
                  </a:ext>
                </a:extLst>
              </a:tr>
              <a:tr h="665359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800" b="1" u="none" strike="noStrike" dirty="0">
                          <a:effectLst/>
                        </a:rPr>
                        <a:t>≥ 0,35</a:t>
                      </a:r>
                      <a:endParaRPr lang="en-ID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800" b="1" u="none" strike="noStrike" dirty="0" err="1">
                          <a:effectLst/>
                        </a:rPr>
                        <a:t>Pengaruh</a:t>
                      </a:r>
                      <a:r>
                        <a:rPr lang="en-ID" sz="1800" b="1" u="none" strike="noStrike" dirty="0">
                          <a:effectLst/>
                        </a:rPr>
                        <a:t> </a:t>
                      </a:r>
                      <a:r>
                        <a:rPr lang="en-ID" sz="1800" b="1" u="none" strike="noStrike" dirty="0" err="1">
                          <a:effectLst/>
                        </a:rPr>
                        <a:t>besar</a:t>
                      </a:r>
                      <a:r>
                        <a:rPr lang="en-ID" sz="1800" b="1" u="none" strike="noStrike" dirty="0">
                          <a:effectLst/>
                        </a:rPr>
                        <a:t> (large effect)</a:t>
                      </a:r>
                      <a:endParaRPr lang="en-ID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6897598"/>
                  </a:ext>
                </a:extLst>
              </a:tr>
              <a:tr h="665359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800" b="1" u="none" strike="noStrike" dirty="0">
                          <a:effectLst/>
                        </a:rPr>
                        <a:t>≥ 0,15 – &lt; 0,35</a:t>
                      </a:r>
                      <a:endParaRPr lang="en-ID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800" b="1" u="none" strike="noStrike" dirty="0" err="1">
                          <a:effectLst/>
                        </a:rPr>
                        <a:t>Pengaruh</a:t>
                      </a:r>
                      <a:r>
                        <a:rPr lang="en-ID" sz="1800" b="1" u="none" strike="noStrike" dirty="0">
                          <a:effectLst/>
                        </a:rPr>
                        <a:t> </a:t>
                      </a:r>
                      <a:r>
                        <a:rPr lang="en-ID" sz="1800" b="1" u="none" strike="noStrike" dirty="0" err="1">
                          <a:effectLst/>
                        </a:rPr>
                        <a:t>sedang</a:t>
                      </a:r>
                      <a:r>
                        <a:rPr lang="en-ID" sz="1800" b="1" u="none" strike="noStrike" dirty="0">
                          <a:effectLst/>
                        </a:rPr>
                        <a:t> (medium effect)</a:t>
                      </a:r>
                      <a:endParaRPr lang="en-ID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4902049"/>
                  </a:ext>
                </a:extLst>
              </a:tr>
              <a:tr h="665359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800" b="1" u="none" strike="noStrike" dirty="0">
                          <a:effectLst/>
                        </a:rPr>
                        <a:t>≥ 0,02 – &lt; 0,15</a:t>
                      </a:r>
                      <a:endParaRPr lang="en-ID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800" b="1" u="none" strike="noStrike" dirty="0" err="1">
                          <a:effectLst/>
                        </a:rPr>
                        <a:t>Pengaruh</a:t>
                      </a:r>
                      <a:r>
                        <a:rPr lang="en-ID" sz="1800" b="1" u="none" strike="noStrike" dirty="0">
                          <a:effectLst/>
                        </a:rPr>
                        <a:t> </a:t>
                      </a:r>
                      <a:r>
                        <a:rPr lang="en-ID" sz="1800" b="1" u="none" strike="noStrike" dirty="0" err="1">
                          <a:effectLst/>
                        </a:rPr>
                        <a:t>kecil</a:t>
                      </a:r>
                      <a:r>
                        <a:rPr lang="en-ID" sz="1800" b="1" u="none" strike="noStrike" dirty="0">
                          <a:effectLst/>
                        </a:rPr>
                        <a:t> (small effect)</a:t>
                      </a:r>
                      <a:endParaRPr lang="en-ID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1893855"/>
                  </a:ext>
                </a:extLst>
              </a:tr>
              <a:tr h="665359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800" b="1" u="none" strike="noStrike" dirty="0">
                          <a:effectLst/>
                        </a:rPr>
                        <a:t>&lt; 0,02</a:t>
                      </a:r>
                      <a:endParaRPr lang="en-ID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800" b="1" u="none" strike="noStrike" dirty="0" err="1">
                          <a:effectLst/>
                        </a:rPr>
                        <a:t>Tidak</a:t>
                      </a:r>
                      <a:r>
                        <a:rPr lang="en-ID" sz="1800" b="1" u="none" strike="noStrike" dirty="0">
                          <a:effectLst/>
                        </a:rPr>
                        <a:t> </a:t>
                      </a:r>
                      <a:r>
                        <a:rPr lang="en-ID" sz="1800" b="1" u="none" strike="noStrike" dirty="0" err="1">
                          <a:effectLst/>
                        </a:rPr>
                        <a:t>ada</a:t>
                      </a:r>
                      <a:r>
                        <a:rPr lang="en-ID" sz="1800" b="1" u="none" strike="noStrike" dirty="0">
                          <a:effectLst/>
                        </a:rPr>
                        <a:t> / sangat </a:t>
                      </a:r>
                      <a:r>
                        <a:rPr lang="en-ID" sz="1800" b="1" u="none" strike="noStrike" dirty="0" err="1">
                          <a:effectLst/>
                        </a:rPr>
                        <a:t>lemah</a:t>
                      </a:r>
                      <a:endParaRPr lang="en-ID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7748100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8A25D9D8-2B19-C267-989A-79ECE4448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370167"/>
              </p:ext>
            </p:extLst>
          </p:nvPr>
        </p:nvGraphicFramePr>
        <p:xfrm>
          <a:off x="9899073" y="2069269"/>
          <a:ext cx="6106769" cy="10091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33646">
                  <a:extLst>
                    <a:ext uri="{9D8B030D-6E8A-4147-A177-3AD203B41FA5}">
                      <a16:colId xmlns:a16="http://schemas.microsoft.com/office/drawing/2014/main" val="865396213"/>
                    </a:ext>
                  </a:extLst>
                </a:gridCol>
                <a:gridCol w="2773123">
                  <a:extLst>
                    <a:ext uri="{9D8B030D-6E8A-4147-A177-3AD203B41FA5}">
                      <a16:colId xmlns:a16="http://schemas.microsoft.com/office/drawing/2014/main" val="3380341094"/>
                    </a:ext>
                  </a:extLst>
                </a:gridCol>
              </a:tblGrid>
              <a:tr h="496579">
                <a:tc>
                  <a:txBody>
                    <a:bodyPr/>
                    <a:lstStyle/>
                    <a:p>
                      <a:pPr algn="l" fontAlgn="ctr"/>
                      <a:r>
                        <a:rPr lang="id-ID" sz="2800" u="none" strike="noStrike" dirty="0">
                          <a:effectLst/>
                        </a:rPr>
                        <a:t> </a:t>
                      </a:r>
                      <a:endParaRPr lang="en-ID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2800" u="none" strike="noStrike" dirty="0">
                          <a:effectLst/>
                        </a:rPr>
                        <a:t>Q² (=1-SSE/SSO)</a:t>
                      </a:r>
                      <a:endParaRPr lang="en-ID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4278674"/>
                  </a:ext>
                </a:extLst>
              </a:tr>
              <a:tr h="512598">
                <a:tc>
                  <a:txBody>
                    <a:bodyPr/>
                    <a:lstStyle/>
                    <a:p>
                      <a:pPr algn="l" fontAlgn="ctr"/>
                      <a:r>
                        <a:rPr lang="id-ID" sz="2800" u="none" strike="noStrike" dirty="0">
                          <a:effectLst/>
                        </a:rPr>
                        <a:t>Y - Retensi Karyawan</a:t>
                      </a:r>
                      <a:endParaRPr lang="en-ID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2800" u="none" strike="noStrike" dirty="0">
                          <a:effectLst/>
                        </a:rPr>
                        <a:t>0,466</a:t>
                      </a:r>
                      <a:endParaRPr lang="en-ID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9358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1402979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AutoShape 6"/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grpSp>
        <p:nvGrpSpPr>
          <p:cNvPr id="39" name="Group 39"/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283"/>
                </a:lnSpc>
              </a:pP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Pengaruh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Kepuasan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Kerja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,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Budaya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Organisasi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dan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Motivasi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Terhadap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Retensi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Karyawan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Dengan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Kompensasi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Sebagai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Variabel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Pemoderasi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</a:p>
            <a:p>
              <a:pPr algn="ctr">
                <a:lnSpc>
                  <a:spcPts val="3283"/>
                </a:lnSpc>
              </a:pPr>
              <a:r>
                <a:rPr lang="en-US" sz="2400" spc="-137" dirty="0">
                  <a:solidFill>
                    <a:srgbClr val="FF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(</a:t>
              </a:r>
              <a:r>
                <a:rPr lang="id-ID" sz="2400" b="1" dirty="0">
                  <a:solidFill>
                    <a:srgbClr val="FF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Studi Pada Perusahaan </a:t>
              </a:r>
              <a:r>
                <a:rPr lang="id-ID" sz="2400" b="1" i="1" dirty="0">
                  <a:solidFill>
                    <a:srgbClr val="FF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Frozen Food</a:t>
              </a:r>
              <a:r>
                <a:rPr lang="id-ID" sz="2400" b="1" dirty="0">
                  <a:solidFill>
                    <a:srgbClr val="FF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di Kawasan Tangerang</a:t>
              </a:r>
              <a:r>
                <a:rPr lang="en-US" sz="2400" spc="-137" dirty="0">
                  <a:solidFill>
                    <a:srgbClr val="FF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)</a:t>
              </a:r>
              <a:endParaRPr lang="en-US" sz="2400" spc="-137" dirty="0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endParaRPr>
            </a:p>
          </p:txBody>
        </p:sp>
      </p:grpSp>
      <p:sp>
        <p:nvSpPr>
          <p:cNvPr id="44" name="TextBox 41">
            <a:extLst>
              <a:ext uri="{FF2B5EF4-FFF2-40B4-BE49-F238E27FC236}">
                <a16:creationId xmlns:a16="http://schemas.microsoft.com/office/drawing/2014/main" id="{E506C608-67EA-723C-7ED6-778FC192166C}"/>
              </a:ext>
            </a:extLst>
          </p:cNvPr>
          <p:cNvSpPr txBox="1"/>
          <p:nvPr/>
        </p:nvSpPr>
        <p:spPr>
          <a:xfrm>
            <a:off x="1149466" y="1417305"/>
            <a:ext cx="6106770" cy="367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id-ID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Hasil Uji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Boothstrapping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(Uji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Signifikasi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b="1" dirty="0">
              <a:solidFill>
                <a:srgbClr val="000000"/>
              </a:solidFill>
              <a:latin typeface="Abadi" panose="020B0604020104020204" pitchFamily="34" charset="0"/>
              <a:ea typeface="Calibri (MS) Bold"/>
              <a:cs typeface="Calibri (MS) Bold"/>
              <a:sym typeface="Calibri (MS) Bold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8BB6978-2293-7D79-5EE9-7BBEBFB19E79}"/>
              </a:ext>
            </a:extLst>
          </p:cNvPr>
          <p:cNvSpPr txBox="1"/>
          <p:nvPr/>
        </p:nvSpPr>
        <p:spPr>
          <a:xfrm>
            <a:off x="1185812" y="7361145"/>
            <a:ext cx="1091613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2400" dirty="0"/>
              <a:t>Hasil </a:t>
            </a:r>
            <a:r>
              <a:rPr lang="en-ID" sz="2400" dirty="0" err="1"/>
              <a:t>pengujian</a:t>
            </a:r>
            <a:r>
              <a:rPr lang="en-ID" sz="2400" dirty="0"/>
              <a:t> </a:t>
            </a:r>
            <a:r>
              <a:rPr lang="en-ID" sz="2400" dirty="0" err="1"/>
              <a:t>hipotesis</a:t>
            </a:r>
            <a:r>
              <a:rPr lang="en-ID" sz="2400" dirty="0"/>
              <a:t> </a:t>
            </a:r>
            <a:r>
              <a:rPr lang="en-ID" sz="2400" dirty="0" err="1"/>
              <a:t>menunjukkan</a:t>
            </a:r>
            <a:r>
              <a:rPr lang="en-ID" sz="2400" dirty="0"/>
              <a:t> </a:t>
            </a:r>
            <a:r>
              <a:rPr lang="en-ID" sz="2400" dirty="0" err="1"/>
              <a:t>bahwa</a:t>
            </a:r>
            <a:r>
              <a:rPr lang="en-ID" sz="2400" dirty="0"/>
              <a:t> </a:t>
            </a:r>
            <a:r>
              <a:rPr lang="en-ID" sz="2400" b="1" dirty="0" err="1"/>
              <a:t>budaya</a:t>
            </a:r>
            <a:r>
              <a:rPr lang="en-ID" sz="2400" b="1" dirty="0"/>
              <a:t> </a:t>
            </a:r>
            <a:r>
              <a:rPr lang="en-ID" sz="2400" b="1" dirty="0" err="1"/>
              <a:t>organisasi</a:t>
            </a:r>
            <a:r>
              <a:rPr lang="en-ID" sz="2400" b="1" dirty="0"/>
              <a:t>, </a:t>
            </a:r>
            <a:r>
              <a:rPr lang="en-ID" sz="2400" b="1" dirty="0" err="1"/>
              <a:t>kepuasan</a:t>
            </a:r>
            <a:r>
              <a:rPr lang="en-ID" sz="2400" b="1" dirty="0"/>
              <a:t> </a:t>
            </a:r>
            <a:r>
              <a:rPr lang="en-ID" sz="2400" b="1" dirty="0" err="1"/>
              <a:t>kerja</a:t>
            </a:r>
            <a:r>
              <a:rPr lang="en-ID" sz="2400" b="1" dirty="0"/>
              <a:t>, </a:t>
            </a:r>
            <a:r>
              <a:rPr lang="en-ID" sz="2400" b="1" dirty="0" err="1"/>
              <a:t>kompensasi</a:t>
            </a:r>
            <a:r>
              <a:rPr lang="en-ID" sz="2400" b="1" dirty="0"/>
              <a:t>, dan </a:t>
            </a:r>
            <a:r>
              <a:rPr lang="en-ID" sz="2400" b="1" dirty="0" err="1"/>
              <a:t>motivasi</a:t>
            </a:r>
            <a:r>
              <a:rPr lang="en-ID" sz="2400" dirty="0"/>
              <a:t> </a:t>
            </a:r>
            <a:r>
              <a:rPr lang="en-ID" sz="2400" dirty="0" err="1"/>
              <a:t>berpengaruh</a:t>
            </a:r>
            <a:r>
              <a:rPr lang="en-ID" sz="2400" dirty="0"/>
              <a:t> </a:t>
            </a:r>
            <a:r>
              <a:rPr lang="en-ID" sz="2400" b="1" dirty="0" err="1"/>
              <a:t>positif</a:t>
            </a:r>
            <a:r>
              <a:rPr lang="en-ID" sz="2400" b="1" dirty="0"/>
              <a:t> dan </a:t>
            </a:r>
            <a:r>
              <a:rPr lang="en-ID" sz="2400" b="1" dirty="0" err="1"/>
              <a:t>signifikan</a:t>
            </a:r>
            <a:r>
              <a:rPr lang="en-ID" sz="2400" dirty="0"/>
              <a:t> </a:t>
            </a:r>
            <a:r>
              <a:rPr lang="en-ID" sz="2400" dirty="0" err="1"/>
              <a:t>terhadap</a:t>
            </a:r>
            <a:r>
              <a:rPr lang="en-ID" sz="2400" dirty="0"/>
              <a:t> </a:t>
            </a:r>
            <a:r>
              <a:rPr lang="en-ID" sz="2400" b="1" dirty="0" err="1"/>
              <a:t>retensi</a:t>
            </a:r>
            <a:r>
              <a:rPr lang="en-ID" sz="2400" b="1" dirty="0"/>
              <a:t> </a:t>
            </a:r>
            <a:r>
              <a:rPr lang="en-ID" sz="2400" b="1" dirty="0" err="1"/>
              <a:t>karyawan</a:t>
            </a:r>
            <a:r>
              <a:rPr lang="en-ID" sz="2400" dirty="0"/>
              <a:t>. Hal </a:t>
            </a:r>
            <a:r>
              <a:rPr lang="en-ID" sz="2400" dirty="0" err="1"/>
              <a:t>ini</a:t>
            </a:r>
            <a:r>
              <a:rPr lang="en-ID" sz="2400" dirty="0"/>
              <a:t> </a:t>
            </a:r>
            <a:r>
              <a:rPr lang="en-ID" sz="2400" dirty="0" err="1"/>
              <a:t>dibuktikan</a:t>
            </a:r>
            <a:r>
              <a:rPr lang="en-ID" sz="2400" dirty="0"/>
              <a:t> oleh </a:t>
            </a:r>
            <a:r>
              <a:rPr lang="en-ID" sz="2400" dirty="0" err="1"/>
              <a:t>nilai</a:t>
            </a:r>
            <a:r>
              <a:rPr lang="en-ID" sz="2400" dirty="0"/>
              <a:t> </a:t>
            </a:r>
            <a:r>
              <a:rPr lang="en-ID" sz="2400" b="1" dirty="0"/>
              <a:t>t-statistic &gt; 1,96</a:t>
            </a:r>
            <a:r>
              <a:rPr lang="en-ID" sz="2400" dirty="0"/>
              <a:t> dan </a:t>
            </a:r>
            <a:r>
              <a:rPr lang="en-ID" sz="2400" b="1" dirty="0"/>
              <a:t>p-value &lt; 0,05</a:t>
            </a:r>
            <a:r>
              <a:rPr lang="en-ID" sz="2400" dirty="0"/>
              <a:t>, </a:t>
            </a:r>
            <a:r>
              <a:rPr lang="en-ID" sz="2400" dirty="0" err="1"/>
              <a:t>sehingga</a:t>
            </a:r>
            <a:r>
              <a:rPr lang="en-ID" sz="2400" dirty="0"/>
              <a:t> </a:t>
            </a:r>
            <a:r>
              <a:rPr lang="en-ID" sz="2400" b="1" dirty="0"/>
              <a:t>H1, H2, H3, H4, H5, H6 </a:t>
            </a:r>
            <a:r>
              <a:rPr lang="en-ID" sz="2400" b="1" dirty="0" err="1"/>
              <a:t>signifikan</a:t>
            </a:r>
            <a:r>
              <a:rPr lang="en-ID" sz="2400" b="1" dirty="0"/>
              <a:t> </a:t>
            </a:r>
            <a:r>
              <a:rPr lang="en-ID" sz="2400" b="1" dirty="0" err="1"/>
              <a:t>positif</a:t>
            </a:r>
            <a:r>
              <a:rPr lang="en-ID" sz="2400" b="1" dirty="0"/>
              <a:t>, sementera H7 </a:t>
            </a:r>
            <a:r>
              <a:rPr lang="en-ID" sz="2400" b="1" dirty="0" err="1"/>
              <a:t>Tidak</a:t>
            </a:r>
            <a:r>
              <a:rPr lang="en-ID" sz="2400" b="1" dirty="0"/>
              <a:t> </a:t>
            </a:r>
            <a:r>
              <a:rPr lang="en-ID" sz="2400" b="1" dirty="0" err="1"/>
              <a:t>Signifikan</a:t>
            </a:r>
            <a:r>
              <a:rPr lang="en-ID" sz="2400" dirty="0"/>
              <a:t>.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AF942790-FDB0-3BFC-BAD6-C61C062BD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61961"/>
              </p:ext>
            </p:extLst>
          </p:nvPr>
        </p:nvGraphicFramePr>
        <p:xfrm>
          <a:off x="1199667" y="1988885"/>
          <a:ext cx="15589813" cy="52548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5759">
                  <a:extLst>
                    <a:ext uri="{9D8B030D-6E8A-4147-A177-3AD203B41FA5}">
                      <a16:colId xmlns:a16="http://schemas.microsoft.com/office/drawing/2014/main" val="60443214"/>
                    </a:ext>
                  </a:extLst>
                </a:gridCol>
                <a:gridCol w="7386303">
                  <a:extLst>
                    <a:ext uri="{9D8B030D-6E8A-4147-A177-3AD203B41FA5}">
                      <a16:colId xmlns:a16="http://schemas.microsoft.com/office/drawing/2014/main" val="972416170"/>
                    </a:ext>
                  </a:extLst>
                </a:gridCol>
                <a:gridCol w="2545917">
                  <a:extLst>
                    <a:ext uri="{9D8B030D-6E8A-4147-A177-3AD203B41FA5}">
                      <a16:colId xmlns:a16="http://schemas.microsoft.com/office/drawing/2014/main" val="3449380279"/>
                    </a:ext>
                  </a:extLst>
                </a:gridCol>
                <a:gridCol w="2545917">
                  <a:extLst>
                    <a:ext uri="{9D8B030D-6E8A-4147-A177-3AD203B41FA5}">
                      <a16:colId xmlns:a16="http://schemas.microsoft.com/office/drawing/2014/main" val="1430637972"/>
                    </a:ext>
                  </a:extLst>
                </a:gridCol>
                <a:gridCol w="2545917">
                  <a:extLst>
                    <a:ext uri="{9D8B030D-6E8A-4147-A177-3AD203B41FA5}">
                      <a16:colId xmlns:a16="http://schemas.microsoft.com/office/drawing/2014/main" val="516111546"/>
                    </a:ext>
                  </a:extLst>
                </a:gridCol>
              </a:tblGrid>
              <a:tr h="656857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 dirty="0">
                          <a:effectLst/>
                        </a:rPr>
                        <a:t> </a:t>
                      </a:r>
                      <a:r>
                        <a:rPr lang="en-ID" sz="2400" u="none" strike="noStrike" dirty="0" err="1">
                          <a:effectLst/>
                        </a:rPr>
                        <a:t>Pengembangan</a:t>
                      </a:r>
                      <a:r>
                        <a:rPr lang="en-ID" sz="2400" u="none" strike="noStrike" dirty="0">
                          <a:effectLst/>
                        </a:rPr>
                        <a:t> </a:t>
                      </a:r>
                      <a:r>
                        <a:rPr lang="en-ID" sz="2400" u="none" strike="noStrike" dirty="0" err="1">
                          <a:effectLst/>
                        </a:rPr>
                        <a:t>Hipotesis</a:t>
                      </a:r>
                      <a:r>
                        <a:rPr lang="en-ID" sz="2400" u="none" strike="noStrike" dirty="0">
                          <a:effectLst/>
                        </a:rPr>
                        <a:t> </a:t>
                      </a:r>
                      <a:endParaRPr lang="en-ID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>
                          <a:effectLst/>
                        </a:rPr>
                        <a:t> Original Sample (O) </a:t>
                      </a:r>
                      <a:endParaRPr lang="en-ID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>
                          <a:effectLst/>
                        </a:rPr>
                        <a:t> P-Value </a:t>
                      </a:r>
                      <a:endParaRPr lang="en-ID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>
                          <a:effectLst/>
                        </a:rPr>
                        <a:t> Keterangan </a:t>
                      </a:r>
                      <a:endParaRPr lang="en-ID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4681292"/>
                  </a:ext>
                </a:extLst>
              </a:tr>
              <a:tr h="65685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 dirty="0">
                          <a:effectLst/>
                        </a:rPr>
                        <a:t>H1</a:t>
                      </a:r>
                      <a:endParaRPr lang="en-ID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fi-FI" sz="2400" u="none" strike="noStrike" dirty="0">
                          <a:effectLst/>
                        </a:rPr>
                        <a:t> X1 - Kepuasan Kerja -&gt; Y - Retensi Karyawan</a:t>
                      </a:r>
                      <a:endParaRPr lang="fi-FI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 dirty="0">
                          <a:effectLst/>
                        </a:rPr>
                        <a:t>0,389</a:t>
                      </a:r>
                      <a:endParaRPr lang="en-ID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>
                          <a:effectLst/>
                        </a:rPr>
                        <a:t>0,000</a:t>
                      </a:r>
                      <a:endParaRPr lang="en-ID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>
                          <a:effectLst/>
                        </a:rPr>
                        <a:t>Signifikan Positif </a:t>
                      </a:r>
                      <a:endParaRPr lang="en-ID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186498"/>
                  </a:ext>
                </a:extLst>
              </a:tr>
              <a:tr h="65685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 dirty="0">
                          <a:effectLst/>
                        </a:rPr>
                        <a:t>H2</a:t>
                      </a:r>
                      <a:endParaRPr lang="en-ID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fi-FI" sz="2400" u="none" strike="noStrike">
                          <a:effectLst/>
                        </a:rPr>
                        <a:t> X2 - Budaya Organisasi -&gt; Y - Retensi Karyawan</a:t>
                      </a:r>
                      <a:endParaRPr lang="fi-FI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 dirty="0">
                          <a:effectLst/>
                        </a:rPr>
                        <a:t>0,285</a:t>
                      </a:r>
                      <a:endParaRPr lang="en-ID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 dirty="0">
                          <a:effectLst/>
                        </a:rPr>
                        <a:t>0,000</a:t>
                      </a:r>
                      <a:endParaRPr lang="en-ID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>
                          <a:effectLst/>
                        </a:rPr>
                        <a:t>Signifikan Positif </a:t>
                      </a:r>
                      <a:endParaRPr lang="en-ID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849049"/>
                  </a:ext>
                </a:extLst>
              </a:tr>
              <a:tr h="65685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 dirty="0">
                          <a:effectLst/>
                        </a:rPr>
                        <a:t>H3</a:t>
                      </a:r>
                      <a:endParaRPr lang="en-ID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fi-FI" sz="2400" u="none" strike="noStrike">
                          <a:effectLst/>
                        </a:rPr>
                        <a:t> X3 - Motivasi -&gt; Y - Retensi Karyawan</a:t>
                      </a:r>
                      <a:endParaRPr lang="fi-FI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>
                          <a:effectLst/>
                        </a:rPr>
                        <a:t>0,473</a:t>
                      </a:r>
                      <a:endParaRPr lang="en-ID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 dirty="0">
                          <a:effectLst/>
                        </a:rPr>
                        <a:t>0,000</a:t>
                      </a:r>
                      <a:endParaRPr lang="en-ID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>
                          <a:effectLst/>
                        </a:rPr>
                        <a:t>Signifikan Positif </a:t>
                      </a:r>
                      <a:endParaRPr lang="en-ID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3513158"/>
                  </a:ext>
                </a:extLst>
              </a:tr>
              <a:tr h="65685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 dirty="0">
                          <a:effectLst/>
                        </a:rPr>
                        <a:t>H4</a:t>
                      </a:r>
                      <a:endParaRPr lang="en-ID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D" sz="2400" u="none" strike="noStrike">
                          <a:effectLst/>
                        </a:rPr>
                        <a:t> Z - Kompensasi -&gt; Y - Retensi Karyawan</a:t>
                      </a:r>
                      <a:endParaRPr lang="en-ID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>
                          <a:effectLst/>
                        </a:rPr>
                        <a:t>0,185</a:t>
                      </a:r>
                      <a:endParaRPr lang="en-ID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 dirty="0">
                          <a:effectLst/>
                        </a:rPr>
                        <a:t>0,008</a:t>
                      </a:r>
                      <a:endParaRPr lang="en-ID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>
                          <a:effectLst/>
                        </a:rPr>
                        <a:t>Signifikan Positif </a:t>
                      </a:r>
                      <a:endParaRPr lang="en-ID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303247"/>
                  </a:ext>
                </a:extLst>
              </a:tr>
              <a:tr h="65685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 dirty="0">
                          <a:effectLst/>
                        </a:rPr>
                        <a:t>H5</a:t>
                      </a:r>
                      <a:endParaRPr lang="en-ID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l-PL" sz="2400" u="none" strike="noStrike" dirty="0">
                          <a:effectLst/>
                        </a:rPr>
                        <a:t> X1*Z -&gt; Y - Retensi Karyawan</a:t>
                      </a:r>
                      <a:endParaRPr lang="pl-PL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>
                          <a:effectLst/>
                        </a:rPr>
                        <a:t>0,142</a:t>
                      </a:r>
                      <a:endParaRPr lang="en-ID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 dirty="0">
                          <a:effectLst/>
                        </a:rPr>
                        <a:t>0,015</a:t>
                      </a:r>
                      <a:endParaRPr lang="en-ID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 dirty="0" err="1">
                          <a:effectLst/>
                        </a:rPr>
                        <a:t>Signifikan</a:t>
                      </a:r>
                      <a:r>
                        <a:rPr lang="en-ID" sz="2400" u="none" strike="noStrike" dirty="0">
                          <a:effectLst/>
                        </a:rPr>
                        <a:t> </a:t>
                      </a:r>
                      <a:r>
                        <a:rPr lang="en-ID" sz="2400" u="none" strike="noStrike" dirty="0" err="1">
                          <a:effectLst/>
                        </a:rPr>
                        <a:t>Positif</a:t>
                      </a:r>
                      <a:r>
                        <a:rPr lang="en-ID" sz="2400" u="none" strike="noStrike" dirty="0">
                          <a:effectLst/>
                        </a:rPr>
                        <a:t> </a:t>
                      </a:r>
                      <a:endParaRPr lang="en-ID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7716842"/>
                  </a:ext>
                </a:extLst>
              </a:tr>
              <a:tr h="65685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 dirty="0">
                          <a:effectLst/>
                        </a:rPr>
                        <a:t>H6</a:t>
                      </a:r>
                      <a:endParaRPr lang="en-ID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l-PL" sz="2400" u="none" strike="noStrike">
                          <a:effectLst/>
                        </a:rPr>
                        <a:t> X2*Z -&gt; Y - Retensi Karyawan</a:t>
                      </a:r>
                      <a:endParaRPr lang="pl-PL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>
                          <a:effectLst/>
                        </a:rPr>
                        <a:t>0,144</a:t>
                      </a:r>
                      <a:endParaRPr lang="en-ID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>
                          <a:effectLst/>
                        </a:rPr>
                        <a:t>0,025</a:t>
                      </a:r>
                      <a:endParaRPr lang="en-ID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 dirty="0" err="1">
                          <a:effectLst/>
                        </a:rPr>
                        <a:t>Signifikan</a:t>
                      </a:r>
                      <a:r>
                        <a:rPr lang="en-ID" sz="2400" u="none" strike="noStrike" dirty="0">
                          <a:effectLst/>
                        </a:rPr>
                        <a:t> </a:t>
                      </a:r>
                      <a:r>
                        <a:rPr lang="en-ID" sz="2400" u="none" strike="noStrike" dirty="0" err="1">
                          <a:effectLst/>
                        </a:rPr>
                        <a:t>Positif</a:t>
                      </a:r>
                      <a:r>
                        <a:rPr lang="en-ID" sz="2400" u="none" strike="noStrike" dirty="0">
                          <a:effectLst/>
                        </a:rPr>
                        <a:t> </a:t>
                      </a:r>
                      <a:endParaRPr lang="en-ID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7245647"/>
                  </a:ext>
                </a:extLst>
              </a:tr>
              <a:tr h="65685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 dirty="0">
                          <a:effectLst/>
                        </a:rPr>
                        <a:t>H7</a:t>
                      </a:r>
                      <a:endParaRPr lang="en-ID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l-PL" sz="2400" u="none" strike="noStrike">
                          <a:effectLst/>
                        </a:rPr>
                        <a:t> X3*Z -&gt; Y - Retensi Karyawan</a:t>
                      </a:r>
                      <a:endParaRPr lang="pl-PL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>
                          <a:effectLst/>
                        </a:rPr>
                        <a:t>0,011</a:t>
                      </a:r>
                      <a:endParaRPr lang="en-ID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>
                          <a:effectLst/>
                        </a:rPr>
                        <a:t>0,438</a:t>
                      </a:r>
                      <a:endParaRPr lang="en-ID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 dirty="0" err="1">
                          <a:effectLst/>
                        </a:rPr>
                        <a:t>Tidak</a:t>
                      </a:r>
                      <a:r>
                        <a:rPr lang="en-ID" sz="2400" u="none" strike="noStrike" dirty="0">
                          <a:effectLst/>
                        </a:rPr>
                        <a:t> </a:t>
                      </a:r>
                      <a:r>
                        <a:rPr lang="en-ID" sz="2400" u="none" strike="noStrike" dirty="0" err="1">
                          <a:effectLst/>
                        </a:rPr>
                        <a:t>Signifikan</a:t>
                      </a:r>
                      <a:endParaRPr lang="en-ID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31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3076903"/>
      </p:ext>
    </p:extLst>
  </p:cSld>
  <p:clrMapOvr>
    <a:masterClrMapping/>
  </p:clrMapOvr>
  <p:transition spd="slow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AutoShape 6"/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grpSp>
        <p:nvGrpSpPr>
          <p:cNvPr id="39" name="Group 39"/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283"/>
                </a:lnSpc>
              </a:pP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Pengaruh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Kepuasan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Kerja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,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Budaya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Organisasi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dan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Motivasi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Terhadap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Retensi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Karyawan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Dengan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Kompensasi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Sebagai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Variabel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Pemoderasi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</a:p>
            <a:p>
              <a:pPr algn="ctr">
                <a:lnSpc>
                  <a:spcPts val="3283"/>
                </a:lnSpc>
              </a:pPr>
              <a:r>
                <a:rPr lang="en-US" sz="2400" spc="-137" dirty="0">
                  <a:solidFill>
                    <a:srgbClr val="FF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(</a:t>
              </a:r>
              <a:r>
                <a:rPr lang="id-ID" sz="2400" b="1" dirty="0">
                  <a:solidFill>
                    <a:srgbClr val="FF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Studi Pada Perusahaan </a:t>
              </a:r>
              <a:r>
                <a:rPr lang="id-ID" sz="2400" b="1" i="1" dirty="0">
                  <a:solidFill>
                    <a:srgbClr val="FF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Frozen Food</a:t>
              </a:r>
              <a:r>
                <a:rPr lang="id-ID" sz="2400" b="1" dirty="0">
                  <a:solidFill>
                    <a:srgbClr val="FF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di Kawasan Tangerang</a:t>
              </a:r>
              <a:r>
                <a:rPr lang="en-US" sz="2400" spc="-137" dirty="0">
                  <a:solidFill>
                    <a:srgbClr val="FF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)</a:t>
              </a:r>
              <a:endParaRPr lang="en-US" sz="2400" spc="-137" dirty="0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endParaRPr>
            </a:p>
          </p:txBody>
        </p:sp>
      </p:grpSp>
      <p:sp>
        <p:nvSpPr>
          <p:cNvPr id="44" name="TextBox 41">
            <a:extLst>
              <a:ext uri="{FF2B5EF4-FFF2-40B4-BE49-F238E27FC236}">
                <a16:creationId xmlns:a16="http://schemas.microsoft.com/office/drawing/2014/main" id="{E506C608-67EA-723C-7ED6-778FC192166C}"/>
              </a:ext>
            </a:extLst>
          </p:cNvPr>
          <p:cNvSpPr txBox="1"/>
          <p:nvPr/>
        </p:nvSpPr>
        <p:spPr>
          <a:xfrm>
            <a:off x="1149466" y="1417305"/>
            <a:ext cx="6106770" cy="367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Pengujian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Hipotesis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T-Statistic &gt; 1.96 dan P-Value &gt; 0,05</a:t>
            </a:r>
            <a:endParaRPr lang="en-US" b="1" dirty="0">
              <a:solidFill>
                <a:srgbClr val="000000"/>
              </a:solidFill>
              <a:latin typeface="Abadi" panose="020B0604020104020204" pitchFamily="34" charset="0"/>
              <a:ea typeface="Calibri (MS) Bold"/>
              <a:cs typeface="Calibri (MS) Bold"/>
              <a:sym typeface="Calibri (MS) Bold"/>
            </a:endParaRP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5D07523A-4A45-05D7-B057-657F417FF2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96159"/>
              </p:ext>
            </p:extLst>
          </p:nvPr>
        </p:nvGraphicFramePr>
        <p:xfrm>
          <a:off x="630658" y="2041051"/>
          <a:ext cx="16158827" cy="651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88">
                  <a:extLst>
                    <a:ext uri="{9D8B030D-6E8A-4147-A177-3AD203B41FA5}">
                      <a16:colId xmlns:a16="http://schemas.microsoft.com/office/drawing/2014/main" val="1683144218"/>
                    </a:ext>
                  </a:extLst>
                </a:gridCol>
                <a:gridCol w="6581151">
                  <a:extLst>
                    <a:ext uri="{9D8B030D-6E8A-4147-A177-3AD203B41FA5}">
                      <a16:colId xmlns:a16="http://schemas.microsoft.com/office/drawing/2014/main" val="1068654072"/>
                    </a:ext>
                  </a:extLst>
                </a:gridCol>
                <a:gridCol w="2268397">
                  <a:extLst>
                    <a:ext uri="{9D8B030D-6E8A-4147-A177-3AD203B41FA5}">
                      <a16:colId xmlns:a16="http://schemas.microsoft.com/office/drawing/2014/main" val="3897169068"/>
                    </a:ext>
                  </a:extLst>
                </a:gridCol>
                <a:gridCol w="2268397">
                  <a:extLst>
                    <a:ext uri="{9D8B030D-6E8A-4147-A177-3AD203B41FA5}">
                      <a16:colId xmlns:a16="http://schemas.microsoft.com/office/drawing/2014/main" val="3870825709"/>
                    </a:ext>
                  </a:extLst>
                </a:gridCol>
                <a:gridCol w="2268397">
                  <a:extLst>
                    <a:ext uri="{9D8B030D-6E8A-4147-A177-3AD203B41FA5}">
                      <a16:colId xmlns:a16="http://schemas.microsoft.com/office/drawing/2014/main" val="1707801309"/>
                    </a:ext>
                  </a:extLst>
                </a:gridCol>
                <a:gridCol w="2268397">
                  <a:extLst>
                    <a:ext uri="{9D8B030D-6E8A-4147-A177-3AD203B41FA5}">
                      <a16:colId xmlns:a16="http://schemas.microsoft.com/office/drawing/2014/main" val="1450820010"/>
                    </a:ext>
                  </a:extLst>
                </a:gridCol>
              </a:tblGrid>
              <a:tr h="81466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 dirty="0">
                          <a:effectLst/>
                        </a:rPr>
                        <a:t> </a:t>
                      </a:r>
                      <a:r>
                        <a:rPr lang="en-ID" sz="2400" u="none" strike="noStrike" dirty="0" err="1">
                          <a:effectLst/>
                        </a:rPr>
                        <a:t>Pengembangan</a:t>
                      </a:r>
                      <a:r>
                        <a:rPr lang="en-ID" sz="2400" u="none" strike="noStrike" dirty="0">
                          <a:effectLst/>
                        </a:rPr>
                        <a:t> </a:t>
                      </a:r>
                      <a:r>
                        <a:rPr lang="en-ID" sz="2400" u="none" strike="noStrike" dirty="0" err="1">
                          <a:effectLst/>
                        </a:rPr>
                        <a:t>Hipotesis</a:t>
                      </a:r>
                      <a:r>
                        <a:rPr lang="en-ID" sz="2400" u="none" strike="noStrike" dirty="0">
                          <a:effectLst/>
                        </a:rPr>
                        <a:t> </a:t>
                      </a:r>
                      <a:endParaRPr lang="en-ID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 dirty="0">
                          <a:effectLst/>
                        </a:rPr>
                        <a:t> Original Sample (O) </a:t>
                      </a:r>
                      <a:endParaRPr lang="en-ID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>
                          <a:effectLst/>
                        </a:rPr>
                        <a:t> P-Value </a:t>
                      </a:r>
                      <a:endParaRPr lang="en-ID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>
                          <a:effectLst/>
                        </a:rPr>
                        <a:t> Keterangan </a:t>
                      </a:r>
                      <a:endParaRPr lang="en-ID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>
                          <a:effectLst/>
                        </a:rPr>
                        <a:t> Keputusan </a:t>
                      </a:r>
                      <a:endParaRPr lang="en-ID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4543760"/>
                  </a:ext>
                </a:extLst>
              </a:tr>
              <a:tr h="8146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 dirty="0">
                          <a:effectLst/>
                        </a:rPr>
                        <a:t>H1</a:t>
                      </a:r>
                      <a:endParaRPr lang="en-ID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fi-FI" sz="2400" u="none" strike="noStrike" dirty="0">
                          <a:effectLst/>
                        </a:rPr>
                        <a:t> X1 - Kepuasan Kerja -&gt; Y - Retensi Karyawan</a:t>
                      </a:r>
                      <a:endParaRPr lang="fi-FI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>
                          <a:effectLst/>
                        </a:rPr>
                        <a:t>0,389</a:t>
                      </a:r>
                      <a:endParaRPr lang="en-ID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 dirty="0">
                          <a:effectLst/>
                        </a:rPr>
                        <a:t>0,000</a:t>
                      </a:r>
                      <a:endParaRPr lang="en-ID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>
                          <a:effectLst/>
                        </a:rPr>
                        <a:t>Signifikan Positif </a:t>
                      </a:r>
                      <a:endParaRPr lang="en-ID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>
                          <a:effectLst/>
                        </a:rPr>
                        <a:t>H1 Diterima</a:t>
                      </a:r>
                      <a:endParaRPr lang="en-ID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7789693"/>
                  </a:ext>
                </a:extLst>
              </a:tr>
              <a:tr h="8146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 dirty="0">
                          <a:effectLst/>
                        </a:rPr>
                        <a:t>H2</a:t>
                      </a:r>
                      <a:endParaRPr lang="en-ID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fi-FI" sz="2400" u="none" strike="noStrike" dirty="0">
                          <a:effectLst/>
                        </a:rPr>
                        <a:t> X2 - Budaya Organisasi -&gt; Y - Retensi Karyawan</a:t>
                      </a:r>
                      <a:endParaRPr lang="fi-FI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>
                          <a:effectLst/>
                        </a:rPr>
                        <a:t>0,285</a:t>
                      </a:r>
                      <a:endParaRPr lang="en-ID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>
                          <a:effectLst/>
                        </a:rPr>
                        <a:t>0,000</a:t>
                      </a:r>
                      <a:endParaRPr lang="en-ID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 dirty="0" err="1">
                          <a:effectLst/>
                        </a:rPr>
                        <a:t>Signifikan</a:t>
                      </a:r>
                      <a:r>
                        <a:rPr lang="en-ID" sz="2400" u="none" strike="noStrike" dirty="0">
                          <a:effectLst/>
                        </a:rPr>
                        <a:t> </a:t>
                      </a:r>
                      <a:r>
                        <a:rPr lang="en-ID" sz="2400" u="none" strike="noStrike" dirty="0" err="1">
                          <a:effectLst/>
                        </a:rPr>
                        <a:t>Positif</a:t>
                      </a:r>
                      <a:r>
                        <a:rPr lang="en-ID" sz="2400" u="none" strike="noStrike" dirty="0">
                          <a:effectLst/>
                        </a:rPr>
                        <a:t> </a:t>
                      </a:r>
                      <a:endParaRPr lang="en-ID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>
                          <a:effectLst/>
                        </a:rPr>
                        <a:t>H2 Diterima</a:t>
                      </a:r>
                      <a:endParaRPr lang="en-ID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6895672"/>
                  </a:ext>
                </a:extLst>
              </a:tr>
              <a:tr h="8146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 dirty="0">
                          <a:effectLst/>
                        </a:rPr>
                        <a:t>H3</a:t>
                      </a:r>
                      <a:endParaRPr lang="en-ID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fi-FI" sz="2400" u="none" strike="noStrike" dirty="0">
                          <a:effectLst/>
                        </a:rPr>
                        <a:t> X3 - Motivasi -&gt; Y - Retensi Karyawan</a:t>
                      </a:r>
                      <a:endParaRPr lang="fi-FI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>
                          <a:effectLst/>
                        </a:rPr>
                        <a:t>0,473</a:t>
                      </a:r>
                      <a:endParaRPr lang="en-ID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>
                          <a:effectLst/>
                        </a:rPr>
                        <a:t>0,000</a:t>
                      </a:r>
                      <a:endParaRPr lang="en-ID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 dirty="0" err="1">
                          <a:effectLst/>
                        </a:rPr>
                        <a:t>Signifikan</a:t>
                      </a:r>
                      <a:r>
                        <a:rPr lang="en-ID" sz="2400" u="none" strike="noStrike" dirty="0">
                          <a:effectLst/>
                        </a:rPr>
                        <a:t> </a:t>
                      </a:r>
                      <a:r>
                        <a:rPr lang="en-ID" sz="2400" u="none" strike="noStrike" dirty="0" err="1">
                          <a:effectLst/>
                        </a:rPr>
                        <a:t>Positif</a:t>
                      </a:r>
                      <a:r>
                        <a:rPr lang="en-ID" sz="2400" u="none" strike="noStrike" dirty="0">
                          <a:effectLst/>
                        </a:rPr>
                        <a:t> </a:t>
                      </a:r>
                      <a:endParaRPr lang="en-ID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>
                          <a:effectLst/>
                        </a:rPr>
                        <a:t>H3 Diterima</a:t>
                      </a:r>
                      <a:endParaRPr lang="en-ID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655725"/>
                  </a:ext>
                </a:extLst>
              </a:tr>
              <a:tr h="8146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 dirty="0">
                          <a:effectLst/>
                        </a:rPr>
                        <a:t>H4</a:t>
                      </a:r>
                      <a:endParaRPr lang="en-ID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D" sz="2400" u="none" strike="noStrike" dirty="0">
                          <a:effectLst/>
                        </a:rPr>
                        <a:t> Z - </a:t>
                      </a:r>
                      <a:r>
                        <a:rPr lang="en-ID" sz="2400" u="none" strike="noStrike" dirty="0" err="1">
                          <a:effectLst/>
                        </a:rPr>
                        <a:t>Kompensasi</a:t>
                      </a:r>
                      <a:r>
                        <a:rPr lang="en-ID" sz="2400" u="none" strike="noStrike" dirty="0">
                          <a:effectLst/>
                        </a:rPr>
                        <a:t> -&gt; Y - </a:t>
                      </a:r>
                      <a:r>
                        <a:rPr lang="en-ID" sz="2400" u="none" strike="noStrike" dirty="0" err="1">
                          <a:effectLst/>
                        </a:rPr>
                        <a:t>Retensi</a:t>
                      </a:r>
                      <a:r>
                        <a:rPr lang="en-ID" sz="2400" u="none" strike="noStrike" dirty="0">
                          <a:effectLst/>
                        </a:rPr>
                        <a:t> </a:t>
                      </a:r>
                      <a:r>
                        <a:rPr lang="en-ID" sz="2400" u="none" strike="noStrike" dirty="0" err="1">
                          <a:effectLst/>
                        </a:rPr>
                        <a:t>Karyawan</a:t>
                      </a:r>
                      <a:endParaRPr lang="en-ID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>
                          <a:effectLst/>
                        </a:rPr>
                        <a:t>0,185</a:t>
                      </a:r>
                      <a:endParaRPr lang="en-ID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>
                          <a:effectLst/>
                        </a:rPr>
                        <a:t>0,008</a:t>
                      </a:r>
                      <a:endParaRPr lang="en-ID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 dirty="0" err="1">
                          <a:effectLst/>
                        </a:rPr>
                        <a:t>Signifikan</a:t>
                      </a:r>
                      <a:r>
                        <a:rPr lang="en-ID" sz="2400" u="none" strike="noStrike" dirty="0">
                          <a:effectLst/>
                        </a:rPr>
                        <a:t> </a:t>
                      </a:r>
                      <a:r>
                        <a:rPr lang="en-ID" sz="2400" u="none" strike="noStrike" dirty="0" err="1">
                          <a:effectLst/>
                        </a:rPr>
                        <a:t>Positif</a:t>
                      </a:r>
                      <a:r>
                        <a:rPr lang="en-ID" sz="2400" u="none" strike="noStrike" dirty="0">
                          <a:effectLst/>
                        </a:rPr>
                        <a:t> </a:t>
                      </a:r>
                      <a:endParaRPr lang="en-ID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>
                          <a:effectLst/>
                        </a:rPr>
                        <a:t>H4 Diterima</a:t>
                      </a:r>
                      <a:endParaRPr lang="en-ID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1406662"/>
                  </a:ext>
                </a:extLst>
              </a:tr>
              <a:tr h="8146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 dirty="0">
                          <a:effectLst/>
                        </a:rPr>
                        <a:t>H5</a:t>
                      </a:r>
                      <a:endParaRPr lang="en-ID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 dirty="0">
                          <a:effectLst/>
                        </a:rPr>
                        <a:t> </a:t>
                      </a:r>
                      <a:r>
                        <a:rPr lang="pl-PL" sz="2400" u="none" strike="noStrike" dirty="0">
                          <a:effectLst/>
                        </a:rPr>
                        <a:t>X1*Z -&gt; Y - Retensi Karyawan</a:t>
                      </a:r>
                      <a:endParaRPr lang="pl-PL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>
                          <a:effectLst/>
                        </a:rPr>
                        <a:t>0,142</a:t>
                      </a:r>
                      <a:endParaRPr lang="en-ID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>
                          <a:effectLst/>
                        </a:rPr>
                        <a:t>0,015</a:t>
                      </a:r>
                      <a:endParaRPr lang="en-ID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 dirty="0" err="1">
                          <a:effectLst/>
                        </a:rPr>
                        <a:t>Signifikan</a:t>
                      </a:r>
                      <a:r>
                        <a:rPr lang="en-ID" sz="2400" u="none" strike="noStrike" dirty="0">
                          <a:effectLst/>
                        </a:rPr>
                        <a:t> </a:t>
                      </a:r>
                      <a:r>
                        <a:rPr lang="en-ID" sz="2400" u="none" strike="noStrike" dirty="0" err="1">
                          <a:effectLst/>
                        </a:rPr>
                        <a:t>Positif</a:t>
                      </a:r>
                      <a:r>
                        <a:rPr lang="en-ID" sz="2400" u="none" strike="noStrike" dirty="0">
                          <a:effectLst/>
                        </a:rPr>
                        <a:t> </a:t>
                      </a:r>
                      <a:endParaRPr lang="en-ID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>
                          <a:effectLst/>
                        </a:rPr>
                        <a:t>H5 Diterima</a:t>
                      </a:r>
                      <a:endParaRPr lang="en-ID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3640183"/>
                  </a:ext>
                </a:extLst>
              </a:tr>
              <a:tr h="8146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 dirty="0">
                          <a:effectLst/>
                        </a:rPr>
                        <a:t>H6</a:t>
                      </a:r>
                      <a:endParaRPr lang="en-ID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 dirty="0">
                          <a:effectLst/>
                        </a:rPr>
                        <a:t> </a:t>
                      </a:r>
                      <a:r>
                        <a:rPr lang="pl-PL" sz="2400" u="none" strike="noStrike" dirty="0">
                          <a:effectLst/>
                        </a:rPr>
                        <a:t>X2*Z -&gt; Y - Retensi Karyawan</a:t>
                      </a:r>
                      <a:endParaRPr lang="pl-PL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>
                          <a:effectLst/>
                        </a:rPr>
                        <a:t>0,144</a:t>
                      </a:r>
                      <a:endParaRPr lang="en-ID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>
                          <a:effectLst/>
                        </a:rPr>
                        <a:t>0,025</a:t>
                      </a:r>
                      <a:endParaRPr lang="en-ID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>
                          <a:effectLst/>
                        </a:rPr>
                        <a:t>Signifikan Positif </a:t>
                      </a:r>
                      <a:endParaRPr lang="en-ID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 dirty="0">
                          <a:effectLst/>
                        </a:rPr>
                        <a:t>H6 </a:t>
                      </a:r>
                      <a:r>
                        <a:rPr lang="en-ID" sz="2400" u="none" strike="noStrike" dirty="0" err="1">
                          <a:effectLst/>
                        </a:rPr>
                        <a:t>Diterima</a:t>
                      </a:r>
                      <a:endParaRPr lang="en-ID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9422928"/>
                  </a:ext>
                </a:extLst>
              </a:tr>
              <a:tr h="8146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 dirty="0">
                          <a:effectLst/>
                        </a:rPr>
                        <a:t>H7</a:t>
                      </a:r>
                      <a:endParaRPr lang="en-ID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 dirty="0">
                          <a:effectLst/>
                        </a:rPr>
                        <a:t> </a:t>
                      </a:r>
                      <a:r>
                        <a:rPr lang="pl-PL" sz="2400" u="none" strike="noStrike" dirty="0">
                          <a:effectLst/>
                        </a:rPr>
                        <a:t>X3*Z -&gt; Y - Retensi Karyawan</a:t>
                      </a:r>
                      <a:endParaRPr lang="pl-PL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>
                          <a:effectLst/>
                        </a:rPr>
                        <a:t>0,011</a:t>
                      </a:r>
                      <a:endParaRPr lang="en-ID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>
                          <a:effectLst/>
                        </a:rPr>
                        <a:t>0,438</a:t>
                      </a:r>
                      <a:endParaRPr lang="en-ID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>
                          <a:effectLst/>
                        </a:rPr>
                        <a:t>Tidak Signifikan</a:t>
                      </a:r>
                      <a:endParaRPr lang="en-ID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2400" u="none" strike="noStrike" dirty="0">
                          <a:effectLst/>
                        </a:rPr>
                        <a:t>H7 </a:t>
                      </a:r>
                      <a:r>
                        <a:rPr lang="en-ID" sz="2400" u="none" strike="noStrike" dirty="0" err="1">
                          <a:effectLst/>
                        </a:rPr>
                        <a:t>Ditolak</a:t>
                      </a:r>
                      <a:endParaRPr lang="en-ID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9293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7141457"/>
      </p:ext>
    </p:extLst>
  </p:cSld>
  <p:clrMapOvr>
    <a:masterClrMapping/>
  </p:clrMapOvr>
  <p:transition spd="slow">
    <p:randomBar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AutoShape 6"/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grpSp>
        <p:nvGrpSpPr>
          <p:cNvPr id="39" name="Group 39"/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283"/>
                </a:lnSpc>
              </a:pP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Pengaruh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Kepuasan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Kerja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,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Budaya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Organisasi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dan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Motivasi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Terhadap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Retensi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Karyawan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Dengan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Kompensasi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Sebagai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Variabel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Pemoderasi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</a:p>
            <a:p>
              <a:pPr algn="ctr">
                <a:lnSpc>
                  <a:spcPts val="3283"/>
                </a:lnSpc>
              </a:pPr>
              <a:r>
                <a:rPr lang="en-US" sz="2400" spc="-137" dirty="0">
                  <a:solidFill>
                    <a:srgbClr val="FF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(</a:t>
              </a:r>
              <a:r>
                <a:rPr lang="id-ID" sz="2400" b="1" dirty="0">
                  <a:solidFill>
                    <a:srgbClr val="FF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Studi Pada Perusahaan </a:t>
              </a:r>
              <a:r>
                <a:rPr lang="id-ID" sz="2400" b="1" i="1" dirty="0">
                  <a:solidFill>
                    <a:srgbClr val="FF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Frozen Food</a:t>
              </a:r>
              <a:r>
                <a:rPr lang="id-ID" sz="2400" b="1" dirty="0">
                  <a:solidFill>
                    <a:srgbClr val="FF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di Kawasan Tangerang</a:t>
              </a:r>
              <a:r>
                <a:rPr lang="en-US" sz="2400" spc="-137" dirty="0">
                  <a:solidFill>
                    <a:srgbClr val="FF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)</a:t>
              </a:r>
              <a:endParaRPr lang="en-US" sz="2400" spc="-137" dirty="0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endParaRPr>
            </a:p>
          </p:txBody>
        </p:sp>
      </p:grpSp>
      <p:sp>
        <p:nvSpPr>
          <p:cNvPr id="44" name="TextBox 41">
            <a:extLst>
              <a:ext uri="{FF2B5EF4-FFF2-40B4-BE49-F238E27FC236}">
                <a16:creationId xmlns:a16="http://schemas.microsoft.com/office/drawing/2014/main" id="{E506C608-67EA-723C-7ED6-778FC192166C}"/>
              </a:ext>
            </a:extLst>
          </p:cNvPr>
          <p:cNvSpPr txBox="1"/>
          <p:nvPr/>
        </p:nvSpPr>
        <p:spPr>
          <a:xfrm>
            <a:off x="1060764" y="1399777"/>
            <a:ext cx="6106770" cy="3885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4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Kesimpulan</a:t>
            </a:r>
            <a:endParaRPr lang="en-US" sz="2400" b="1" dirty="0">
              <a:solidFill>
                <a:srgbClr val="000000"/>
              </a:solidFill>
              <a:latin typeface="Abadi" panose="020B0604020104020204" pitchFamily="34" charset="0"/>
              <a:ea typeface="Calibri (MS) Bold"/>
              <a:cs typeface="Calibri (MS) Bold"/>
              <a:sym typeface="Calibri (MS) Bold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A87829F-7B70-EADF-2AA2-10E80D8D977A}"/>
              </a:ext>
            </a:extLst>
          </p:cNvPr>
          <p:cNvSpPr txBox="1"/>
          <p:nvPr/>
        </p:nvSpPr>
        <p:spPr>
          <a:xfrm>
            <a:off x="-457200" y="1664536"/>
            <a:ext cx="18135600" cy="74683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8800" lvl="3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id-ID" sz="2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Kepuasan kerja berpengaruh signifikan positif terhadap retensi karyawan pada perusahaan </a:t>
            </a:r>
            <a:r>
              <a:rPr lang="id-ID" sz="23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frozen food</a:t>
            </a:r>
            <a:r>
              <a:rPr lang="id-ID" sz="2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 kawasan Tangerang. Maka hipotesis 1 pada penelitian ini diterima.</a:t>
            </a:r>
            <a:endParaRPr lang="en-ID" sz="2300" dirty="0"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1828800" lvl="3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id-ID" sz="2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Budaya organisasi berpengaruh signifikan positif terhadap retensi karyawan pada perusahaan </a:t>
            </a:r>
            <a:r>
              <a:rPr lang="id-ID" sz="23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frozen food</a:t>
            </a:r>
            <a:r>
              <a:rPr lang="id-ID" sz="2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 kawasan Tangerang. Maka hipotesis 2 pada penelitian ini diterima.</a:t>
            </a:r>
            <a:endParaRPr lang="en-ID" sz="2300" dirty="0"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1828800" lvl="3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id-ID" sz="2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Motivasi kerja berpengaruh signifikan positif terhadap retensi karyawan pada perusahaan </a:t>
            </a:r>
            <a:r>
              <a:rPr lang="id-ID" sz="23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frozen food</a:t>
            </a:r>
            <a:r>
              <a:rPr lang="id-ID" sz="2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 kawasan Tangerang. Maka hipotesis 3 pada penelitian ini diterima.</a:t>
            </a:r>
            <a:endParaRPr lang="en-ID" sz="2300" dirty="0"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1828800" lvl="3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id-ID" sz="2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Kompensasi berpengaruh signifikan positif terhadap retensi karyawan pada perusahaan </a:t>
            </a:r>
            <a:r>
              <a:rPr lang="id-ID" sz="23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frozen food</a:t>
            </a:r>
            <a:r>
              <a:rPr lang="id-ID" sz="2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 kawasan Tangerang. Maka hipotesis 4 pada penelitian ini diterima.</a:t>
            </a:r>
            <a:endParaRPr lang="en-ID" sz="2300" dirty="0"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1828800" lvl="3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id-ID" sz="2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Kompensasi dapat memoderasi pengaruh signifikan kepuasan kerja terhadap retensi karyawan pada perusahaan </a:t>
            </a:r>
            <a:r>
              <a:rPr lang="id-ID" sz="23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frozen food</a:t>
            </a:r>
            <a:r>
              <a:rPr lang="id-ID" sz="2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 kawasan Tangerang. Maka hipotesis 5 pada penelitian ini diterima.</a:t>
            </a:r>
            <a:endParaRPr lang="en-ID" sz="2300" dirty="0"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1828800" lvl="3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id-ID" sz="2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Kompensasi dapat memoderasi pengaruh signifikan budaya organisasi terhadap retensi karyawan pada perusahaan </a:t>
            </a:r>
            <a:r>
              <a:rPr lang="id-ID" sz="23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frozen food</a:t>
            </a:r>
            <a:r>
              <a:rPr lang="id-ID" sz="2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 kawasan Tangerang. Maka hipotesis 6 pada penelitian ini diterima.</a:t>
            </a:r>
            <a:endParaRPr lang="en-ID" sz="2300" dirty="0"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1828800" lvl="3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id-ID" sz="2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Kompensasi dapat memoderasi pengaruh signifikan motivasi kerja terhadap retensi karyawan pada perusahaan </a:t>
            </a:r>
            <a:r>
              <a:rPr lang="id-ID" sz="23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frozen food</a:t>
            </a:r>
            <a:r>
              <a:rPr lang="id-ID" sz="2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 kawasan Tangerang. Maka hipotesis 7 pada penelitian ini ditolak.</a:t>
            </a:r>
            <a:endParaRPr lang="en-ID" sz="2300" dirty="0">
              <a:effectLst/>
              <a:latin typeface="Calibri" panose="020F0502020204030204" pitchFamily="34" charset="0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7796219"/>
      </p:ext>
    </p:extLst>
  </p:cSld>
  <p:clrMapOvr>
    <a:masterClrMapping/>
  </p:clrMapOvr>
  <p:transition spd="slow"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AutoShape 6"/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grpSp>
        <p:nvGrpSpPr>
          <p:cNvPr id="39" name="Group 39"/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283"/>
                </a:lnSpc>
              </a:pP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Pengaruh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Kepuasan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Kerja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,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Budaya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Organisasi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dan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Motivasi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Terhadap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Retensi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Karyawan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Dengan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Kompensasi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Sebagai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Variabel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Pemoderasi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</a:p>
            <a:p>
              <a:pPr algn="ctr">
                <a:lnSpc>
                  <a:spcPts val="3283"/>
                </a:lnSpc>
              </a:pPr>
              <a:r>
                <a:rPr lang="en-US" sz="2400" spc="-137" dirty="0">
                  <a:solidFill>
                    <a:srgbClr val="FF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(</a:t>
              </a:r>
              <a:r>
                <a:rPr lang="id-ID" sz="2400" b="1" dirty="0">
                  <a:solidFill>
                    <a:srgbClr val="FF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Studi Pada Perusahaan </a:t>
              </a:r>
              <a:r>
                <a:rPr lang="id-ID" sz="2400" b="1" i="1" dirty="0">
                  <a:solidFill>
                    <a:srgbClr val="FF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Frozen Food</a:t>
              </a:r>
              <a:r>
                <a:rPr lang="id-ID" sz="2400" b="1" dirty="0">
                  <a:solidFill>
                    <a:srgbClr val="FF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di Kawasan Tangerang</a:t>
              </a:r>
              <a:r>
                <a:rPr lang="en-US" sz="2400" spc="-137" dirty="0">
                  <a:solidFill>
                    <a:srgbClr val="FF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)</a:t>
              </a:r>
              <a:endParaRPr lang="en-US" sz="2400" spc="-137" dirty="0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C9E0046-A795-754C-7009-FEA5223FF603}"/>
              </a:ext>
            </a:extLst>
          </p:cNvPr>
          <p:cNvSpPr txBox="1"/>
          <p:nvPr/>
        </p:nvSpPr>
        <p:spPr>
          <a:xfrm>
            <a:off x="960780" y="1937739"/>
            <a:ext cx="16840661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3200" b="1" dirty="0"/>
              <a:t>Saran </a:t>
            </a:r>
            <a:r>
              <a:rPr lang="en-ID" sz="3200" b="1" dirty="0" err="1"/>
              <a:t>Penelitian</a:t>
            </a:r>
            <a:endParaRPr lang="en-ID" sz="32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D" sz="3200" b="1" dirty="0" err="1"/>
              <a:t>Bagi</a:t>
            </a:r>
            <a:r>
              <a:rPr lang="en-ID" sz="3200" b="1" dirty="0"/>
              <a:t> </a:t>
            </a:r>
            <a:r>
              <a:rPr lang="en-ID" sz="3200" b="1" dirty="0" err="1"/>
              <a:t>manajemen</a:t>
            </a:r>
            <a:r>
              <a:rPr lang="en-ID" sz="3200" b="1" dirty="0"/>
              <a:t> </a:t>
            </a:r>
            <a:r>
              <a:rPr lang="en-ID" sz="3200" b="1" dirty="0" err="1"/>
              <a:t>perusahaan</a:t>
            </a:r>
            <a:r>
              <a:rPr lang="en-ID" sz="3200" dirty="0"/>
              <a:t>, </a:t>
            </a:r>
            <a:r>
              <a:rPr lang="en-ID" sz="3200" dirty="0" err="1"/>
              <a:t>disarankan</a:t>
            </a:r>
            <a:r>
              <a:rPr lang="en-ID" sz="3200" dirty="0"/>
              <a:t> </a:t>
            </a:r>
            <a:r>
              <a:rPr lang="en-ID" sz="3200" dirty="0" err="1"/>
              <a:t>untuk</a:t>
            </a:r>
            <a:r>
              <a:rPr lang="en-ID" sz="3200" dirty="0"/>
              <a:t> </a:t>
            </a:r>
            <a:r>
              <a:rPr lang="en-ID" sz="3200" dirty="0" err="1"/>
              <a:t>meningkatkan</a:t>
            </a:r>
            <a:r>
              <a:rPr lang="en-ID" sz="3200" dirty="0"/>
              <a:t> </a:t>
            </a:r>
            <a:r>
              <a:rPr lang="en-ID" sz="3200" dirty="0" err="1"/>
              <a:t>retensi</a:t>
            </a:r>
            <a:r>
              <a:rPr lang="en-ID" sz="3200" dirty="0"/>
              <a:t> </a:t>
            </a:r>
            <a:r>
              <a:rPr lang="en-ID" sz="3200" dirty="0" err="1"/>
              <a:t>karyawan</a:t>
            </a:r>
            <a:r>
              <a:rPr lang="en-ID" sz="3200" dirty="0"/>
              <a:t> </a:t>
            </a:r>
            <a:r>
              <a:rPr lang="en-ID" sz="3200" dirty="0" err="1"/>
              <a:t>melalui</a:t>
            </a:r>
            <a:r>
              <a:rPr lang="en-ID" sz="3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D" sz="3200" dirty="0" err="1"/>
              <a:t>peningkatan</a:t>
            </a:r>
            <a:r>
              <a:rPr lang="en-ID" sz="3200" dirty="0"/>
              <a:t> </a:t>
            </a:r>
            <a:r>
              <a:rPr lang="en-ID" sz="3200" dirty="0" err="1"/>
              <a:t>kepuasan</a:t>
            </a:r>
            <a:r>
              <a:rPr lang="en-ID" sz="3200" dirty="0"/>
              <a:t> </a:t>
            </a:r>
            <a:r>
              <a:rPr lang="en-ID" sz="3200" dirty="0" err="1"/>
              <a:t>kerja</a:t>
            </a:r>
            <a:r>
              <a:rPr lang="en-ID" sz="3200" dirty="0"/>
              <a:t> non-</a:t>
            </a:r>
            <a:r>
              <a:rPr lang="en-ID" sz="3200" dirty="0" err="1"/>
              <a:t>finansial</a:t>
            </a:r>
            <a:r>
              <a:rPr lang="en-ID" sz="3200" dirty="0"/>
              <a:t>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D" sz="3200" dirty="0" err="1"/>
              <a:t>penguatan</a:t>
            </a:r>
            <a:r>
              <a:rPr lang="en-ID" sz="3200" dirty="0"/>
              <a:t> </a:t>
            </a:r>
            <a:r>
              <a:rPr lang="en-ID" sz="3200" dirty="0" err="1"/>
              <a:t>budaya</a:t>
            </a:r>
            <a:r>
              <a:rPr lang="en-ID" sz="3200" dirty="0"/>
              <a:t> </a:t>
            </a:r>
            <a:r>
              <a:rPr lang="en-ID" sz="3200" dirty="0" err="1"/>
              <a:t>organisasi</a:t>
            </a:r>
            <a:r>
              <a:rPr lang="en-ID" sz="3200" dirty="0"/>
              <a:t> yang </a:t>
            </a:r>
            <a:r>
              <a:rPr lang="en-ID" sz="3200" dirty="0" err="1"/>
              <a:t>partisipatif</a:t>
            </a:r>
            <a:r>
              <a:rPr lang="en-ID" sz="3200" dirty="0"/>
              <a:t>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D" sz="3200" dirty="0" err="1"/>
              <a:t>pengembangan</a:t>
            </a:r>
            <a:r>
              <a:rPr lang="en-ID" sz="3200" dirty="0"/>
              <a:t> </a:t>
            </a:r>
            <a:r>
              <a:rPr lang="en-ID" sz="3200" dirty="0" err="1"/>
              <a:t>motivasi</a:t>
            </a:r>
            <a:r>
              <a:rPr lang="en-ID" sz="3200" dirty="0"/>
              <a:t> </a:t>
            </a:r>
            <a:r>
              <a:rPr lang="en-ID" sz="3200" dirty="0" err="1"/>
              <a:t>kerja</a:t>
            </a:r>
            <a:r>
              <a:rPr lang="en-ID" sz="3200" dirty="0"/>
              <a:t> </a:t>
            </a:r>
            <a:r>
              <a:rPr lang="en-ID" sz="3200" dirty="0" err="1"/>
              <a:t>karyawan</a:t>
            </a:r>
            <a:r>
              <a:rPr lang="en-ID" sz="3200" dirty="0"/>
              <a:t> </a:t>
            </a:r>
            <a:r>
              <a:rPr lang="en-ID" sz="3200" dirty="0" err="1"/>
              <a:t>secara</a:t>
            </a:r>
            <a:r>
              <a:rPr lang="en-ID" sz="3200" dirty="0"/>
              <a:t> </a:t>
            </a:r>
            <a:r>
              <a:rPr lang="en-ID" sz="3200" dirty="0" err="1"/>
              <a:t>berkelanjutan</a:t>
            </a:r>
            <a:r>
              <a:rPr lang="en-ID" sz="3200" dirty="0"/>
              <a:t>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D" sz="3200" dirty="0" err="1"/>
              <a:t>serta</a:t>
            </a:r>
            <a:r>
              <a:rPr lang="en-ID" sz="3200" dirty="0"/>
              <a:t> </a:t>
            </a:r>
            <a:r>
              <a:rPr lang="en-ID" sz="3200" dirty="0" err="1"/>
              <a:t>penerapan</a:t>
            </a:r>
            <a:r>
              <a:rPr lang="en-ID" sz="3200" dirty="0"/>
              <a:t> </a:t>
            </a:r>
            <a:r>
              <a:rPr lang="en-ID" sz="3200" dirty="0" err="1"/>
              <a:t>sistem</a:t>
            </a:r>
            <a:r>
              <a:rPr lang="en-ID" sz="3200" dirty="0"/>
              <a:t> </a:t>
            </a:r>
            <a:r>
              <a:rPr lang="en-ID" sz="3200" dirty="0" err="1"/>
              <a:t>kompensasi</a:t>
            </a:r>
            <a:r>
              <a:rPr lang="en-ID" sz="3200" dirty="0"/>
              <a:t> yang </a:t>
            </a:r>
            <a:r>
              <a:rPr lang="en-ID" sz="3200" dirty="0" err="1"/>
              <a:t>adil</a:t>
            </a:r>
            <a:r>
              <a:rPr lang="en-ID" sz="3200" dirty="0"/>
              <a:t> dan </a:t>
            </a:r>
            <a:r>
              <a:rPr lang="en-ID" sz="3200" dirty="0" err="1"/>
              <a:t>kompetitif</a:t>
            </a:r>
            <a:r>
              <a:rPr lang="en-ID" sz="3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sz="3200" b="1" dirty="0" err="1"/>
              <a:t>Bagi</a:t>
            </a:r>
            <a:r>
              <a:rPr lang="en-ID" sz="3200" b="1" dirty="0"/>
              <a:t> </a:t>
            </a:r>
            <a:r>
              <a:rPr lang="en-ID" sz="3200" b="1" dirty="0" err="1"/>
              <a:t>peneliti</a:t>
            </a:r>
            <a:r>
              <a:rPr lang="en-ID" sz="3200" b="1" dirty="0"/>
              <a:t> </a:t>
            </a:r>
            <a:r>
              <a:rPr lang="en-ID" sz="3200" b="1" dirty="0" err="1"/>
              <a:t>selanjutnya</a:t>
            </a:r>
            <a:r>
              <a:rPr lang="en-ID" sz="3200" dirty="0"/>
              <a:t>, </a:t>
            </a:r>
            <a:r>
              <a:rPr lang="en-ID" sz="3200" dirty="0" err="1"/>
              <a:t>disarankan</a:t>
            </a:r>
            <a:r>
              <a:rPr lang="en-ID" sz="3200" dirty="0"/>
              <a:t> </a:t>
            </a:r>
            <a:r>
              <a:rPr lang="en-ID" sz="3200" dirty="0" err="1"/>
              <a:t>untuk</a:t>
            </a:r>
            <a:r>
              <a:rPr lang="en-ID" sz="3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D" sz="3200" dirty="0" err="1"/>
              <a:t>memperluas</a:t>
            </a:r>
            <a:r>
              <a:rPr lang="en-ID" sz="3200" dirty="0"/>
              <a:t> </a:t>
            </a:r>
            <a:r>
              <a:rPr lang="en-ID" sz="3200" dirty="0" err="1"/>
              <a:t>objek</a:t>
            </a:r>
            <a:r>
              <a:rPr lang="en-ID" sz="3200" dirty="0"/>
              <a:t> </a:t>
            </a:r>
            <a:r>
              <a:rPr lang="en-ID" sz="3200" dirty="0" err="1"/>
              <a:t>penelitian</a:t>
            </a:r>
            <a:r>
              <a:rPr lang="en-ID" sz="3200" dirty="0"/>
              <a:t> pada </a:t>
            </a:r>
            <a:r>
              <a:rPr lang="en-ID" sz="3200" dirty="0" err="1"/>
              <a:t>sektor</a:t>
            </a:r>
            <a:r>
              <a:rPr lang="en-ID" sz="3200" dirty="0"/>
              <a:t> </a:t>
            </a:r>
            <a:r>
              <a:rPr lang="en-ID" sz="3200" dirty="0" err="1"/>
              <a:t>industri</a:t>
            </a:r>
            <a:r>
              <a:rPr lang="en-ID" sz="3200" dirty="0"/>
              <a:t> lain,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D" sz="3200" dirty="0" err="1"/>
              <a:t>menambahkan</a:t>
            </a:r>
            <a:r>
              <a:rPr lang="en-ID" sz="3200" dirty="0"/>
              <a:t> </a:t>
            </a:r>
            <a:r>
              <a:rPr lang="en-ID" sz="3200" dirty="0" err="1"/>
              <a:t>variabel</a:t>
            </a:r>
            <a:r>
              <a:rPr lang="en-ID" sz="3200" dirty="0"/>
              <a:t> lain </a:t>
            </a:r>
            <a:r>
              <a:rPr lang="en-ID" sz="3200" dirty="0" err="1"/>
              <a:t>seperti</a:t>
            </a:r>
            <a:r>
              <a:rPr lang="en-ID" sz="3200" dirty="0"/>
              <a:t> </a:t>
            </a:r>
            <a:r>
              <a:rPr lang="en-ID" sz="3200" i="1" dirty="0"/>
              <a:t>work-life balance</a:t>
            </a:r>
            <a:r>
              <a:rPr lang="en-ID" sz="3200" dirty="0"/>
              <a:t> </a:t>
            </a:r>
            <a:r>
              <a:rPr lang="en-ID" sz="3200" dirty="0" err="1"/>
              <a:t>atau</a:t>
            </a:r>
            <a:r>
              <a:rPr lang="en-ID" sz="3200" dirty="0"/>
              <a:t> </a:t>
            </a:r>
            <a:r>
              <a:rPr lang="en-ID" sz="3200" dirty="0" err="1"/>
              <a:t>gaya</a:t>
            </a:r>
            <a:r>
              <a:rPr lang="en-ID" sz="3200" dirty="0"/>
              <a:t> </a:t>
            </a:r>
            <a:r>
              <a:rPr lang="en-ID" sz="3200" dirty="0" err="1"/>
              <a:t>kepemimpinan</a:t>
            </a:r>
            <a:r>
              <a:rPr lang="en-ID" sz="3200" dirty="0"/>
              <a:t>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D" sz="3200" dirty="0" err="1"/>
              <a:t>serta</a:t>
            </a:r>
            <a:r>
              <a:rPr lang="en-ID" sz="3200" dirty="0"/>
              <a:t> </a:t>
            </a:r>
            <a:r>
              <a:rPr lang="en-ID" sz="3200" dirty="0" err="1"/>
              <a:t>menguji</a:t>
            </a:r>
            <a:r>
              <a:rPr lang="en-ID" sz="3200" dirty="0"/>
              <a:t> </a:t>
            </a:r>
            <a:r>
              <a:rPr lang="en-ID" sz="3200" dirty="0" err="1"/>
              <a:t>variabel</a:t>
            </a:r>
            <a:r>
              <a:rPr lang="en-ID" sz="3200" dirty="0"/>
              <a:t> </a:t>
            </a:r>
            <a:r>
              <a:rPr lang="en-ID" sz="3200" dirty="0" err="1"/>
              <a:t>moderasi</a:t>
            </a:r>
            <a:r>
              <a:rPr lang="en-ID" sz="3200" dirty="0"/>
              <a:t> lain yang </a:t>
            </a:r>
            <a:r>
              <a:rPr lang="en-ID" sz="3200" dirty="0" err="1"/>
              <a:t>berpotensi</a:t>
            </a:r>
            <a:r>
              <a:rPr lang="en-ID" sz="3200" dirty="0"/>
              <a:t> </a:t>
            </a:r>
            <a:r>
              <a:rPr lang="en-ID" sz="3200" dirty="0" err="1"/>
              <a:t>memengaruhi</a:t>
            </a:r>
            <a:r>
              <a:rPr lang="en-ID" sz="3200" dirty="0"/>
              <a:t> </a:t>
            </a:r>
            <a:r>
              <a:rPr lang="en-ID" sz="3200" dirty="0" err="1"/>
              <a:t>retensi</a:t>
            </a:r>
            <a:r>
              <a:rPr lang="en-ID" sz="3200" dirty="0"/>
              <a:t> </a:t>
            </a:r>
            <a:r>
              <a:rPr lang="en-ID" sz="3200" dirty="0" err="1"/>
              <a:t>karyawan</a:t>
            </a:r>
            <a:r>
              <a:rPr lang="en-ID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5606868"/>
      </p:ext>
    </p:extLst>
  </p:cSld>
  <p:clrMapOvr>
    <a:masterClrMapping/>
  </p:clrMapOvr>
  <p:transition spd="slow"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4053840" y="4390490"/>
            <a:ext cx="10180320" cy="1353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Terima Kasih</a:t>
            </a:r>
          </a:p>
        </p:txBody>
      </p:sp>
      <p:sp>
        <p:nvSpPr>
          <p:cNvPr id="5" name="AutoShape 5"/>
          <p:cNvSpPr/>
          <p:nvPr/>
        </p:nvSpPr>
        <p:spPr>
          <a:xfrm rot="19535">
            <a:off x="3906035" y="5663616"/>
            <a:ext cx="10475937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024580" y="217370"/>
            <a:ext cx="5129212" cy="1014412"/>
            <a:chOff x="0" y="0"/>
            <a:chExt cx="6838950" cy="13525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838950" cy="1352550"/>
            </a:xfrm>
            <a:custGeom>
              <a:avLst/>
              <a:gdLst/>
              <a:ahLst/>
              <a:cxnLst/>
              <a:rect l="l" t="t" r="r" b="b"/>
              <a:pathLst>
                <a:path w="6838950" h="1352550">
                  <a:moveTo>
                    <a:pt x="0" y="0"/>
                  </a:moveTo>
                  <a:lnTo>
                    <a:pt x="6838950" y="0"/>
                  </a:lnTo>
                  <a:lnTo>
                    <a:pt x="6838950" y="1352550"/>
                  </a:lnTo>
                  <a:lnTo>
                    <a:pt x="0" y="1352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2024578" y="1318581"/>
            <a:ext cx="4200526" cy="357188"/>
            <a:chOff x="0" y="0"/>
            <a:chExt cx="5600702" cy="4762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600700" cy="476250"/>
            </a:xfrm>
            <a:custGeom>
              <a:avLst/>
              <a:gdLst/>
              <a:ahLst/>
              <a:cxnLst/>
              <a:rect l="l" t="t" r="r" b="b"/>
              <a:pathLst>
                <a:path w="5600700" h="476250">
                  <a:moveTo>
                    <a:pt x="0" y="0"/>
                  </a:moveTo>
                  <a:lnTo>
                    <a:pt x="5600700" y="0"/>
                  </a:lnTo>
                  <a:lnTo>
                    <a:pt x="5600700" y="476250"/>
                  </a:lnTo>
                  <a:lnTo>
                    <a:pt x="0" y="476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217713" y="56209"/>
            <a:ext cx="1746446" cy="1663098"/>
            <a:chOff x="0" y="0"/>
            <a:chExt cx="2328594" cy="221746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AutoShape 6"/>
          <p:cNvSpPr/>
          <p:nvPr/>
        </p:nvSpPr>
        <p:spPr>
          <a:xfrm rot="14435">
            <a:off x="503513" y="1753316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58074" y="9621466"/>
            <a:ext cx="1172818" cy="585399"/>
            <a:chOff x="0" y="0"/>
            <a:chExt cx="1563758" cy="780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 dirty="0" err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  <a:endParaRPr lang="en-US" sz="1200" b="1" dirty="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endParaRPr>
              </a:p>
            </p:txBody>
          </p:sp>
        </p:grpSp>
      </p:grpSp>
      <p:sp>
        <p:nvSpPr>
          <p:cNvPr id="44" name="TextBox 44"/>
          <p:cNvSpPr txBox="1"/>
          <p:nvPr/>
        </p:nvSpPr>
        <p:spPr>
          <a:xfrm>
            <a:off x="304800" y="1777561"/>
            <a:ext cx="17678400" cy="2103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LATAR BELAKANG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D" sz="2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Konteks</a:t>
            </a:r>
            <a:r>
              <a:rPr lang="en-ID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umum</a:t>
            </a:r>
            <a:r>
              <a:rPr lang="en-ID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Persaingan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global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menuntut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perusahaan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tidak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hanya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berfokus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pada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kinerja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tetapi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juga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menjaga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retensi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karyawan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sebagai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aset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strategis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organisasi</a:t>
            </a:r>
            <a:r>
              <a:rPr lang="en-ID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ID" sz="2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Tren</a:t>
            </a:r>
            <a:r>
              <a:rPr lang="en-ID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dunia </a:t>
            </a:r>
            <a:r>
              <a:rPr lang="en-ID" sz="2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sejak</a:t>
            </a:r>
            <a:r>
              <a:rPr lang="en-ID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pandemic covid 19 </a:t>
            </a:r>
            <a:r>
              <a:rPr lang="en-ID" sz="2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tingkat</a:t>
            </a:r>
            <a:r>
              <a:rPr lang="en-ID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retensi</a:t>
            </a:r>
            <a:r>
              <a:rPr lang="en-ID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rendah</a:t>
            </a:r>
            <a:r>
              <a:rPr lang="en-ID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ID" sz="2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adanya</a:t>
            </a:r>
            <a:r>
              <a:rPr lang="en-ID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fenomena</a:t>
            </a:r>
            <a:r>
              <a:rPr lang="en-ID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“great resignation”.</a:t>
            </a:r>
            <a:endParaRPr lang="en-ID" sz="2200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D" sz="22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ID" sz="2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ujuan</a:t>
            </a:r>
            <a:r>
              <a:rPr lang="en-ID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retensi</a:t>
            </a:r>
            <a:r>
              <a:rPr lang="en-ID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Strategi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terintegrasi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mempertahankan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tenaga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kerja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kompeten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menjaga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stabilitas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kualitas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dan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produktivitas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organisasi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D" sz="2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Temuan</a:t>
            </a:r>
            <a:r>
              <a:rPr lang="en-ID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riset</a:t>
            </a:r>
            <a:r>
              <a:rPr lang="en-ID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terdahulu</a:t>
            </a:r>
            <a:r>
              <a:rPr lang="en-ID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Faktor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kepuasan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kerja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budaya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organisasi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motivasi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dan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kompensasi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berpengaruh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pada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retensi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tetapi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hasil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penelitian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belum</a:t>
            </a:r>
            <a:r>
              <a:rPr lang="en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konsisten</a:t>
            </a:r>
            <a:endParaRPr lang="en-ID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7" name="TextBox 44">
            <a:extLst>
              <a:ext uri="{FF2B5EF4-FFF2-40B4-BE49-F238E27FC236}">
                <a16:creationId xmlns:a16="http://schemas.microsoft.com/office/drawing/2014/main" id="{1E7D886E-18D4-765B-155C-3E296F0681C4}"/>
              </a:ext>
            </a:extLst>
          </p:cNvPr>
          <p:cNvSpPr txBox="1"/>
          <p:nvPr/>
        </p:nvSpPr>
        <p:spPr>
          <a:xfrm>
            <a:off x="468944" y="252291"/>
            <a:ext cx="15977390" cy="11654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just">
              <a:lnSpc>
                <a:spcPts val="3283"/>
              </a:lnSpc>
            </a:pPr>
            <a:r>
              <a:rPr lang="en-US" sz="3600" spc="-137" dirty="0" err="1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Pengaruh</a:t>
            </a:r>
            <a:r>
              <a:rPr lang="en-US" sz="3600" spc="-137" dirty="0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Kepuasan</a:t>
            </a:r>
            <a:r>
              <a:rPr lang="en-US" sz="3600" spc="-137" dirty="0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Kerja</a:t>
            </a:r>
            <a:r>
              <a:rPr lang="en-US" sz="3600" spc="-137" dirty="0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, </a:t>
            </a:r>
            <a:r>
              <a:rPr lang="en-US" sz="3600" spc="-137" dirty="0" err="1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Budaya</a:t>
            </a:r>
            <a:r>
              <a:rPr lang="en-US" sz="3600" spc="-137" dirty="0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Organisasi</a:t>
            </a:r>
            <a:r>
              <a:rPr lang="en-US" sz="3600" spc="-137" dirty="0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 dan </a:t>
            </a:r>
            <a:r>
              <a:rPr lang="en-US" sz="3600" spc="-137" dirty="0" err="1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Motivasi</a:t>
            </a:r>
            <a:r>
              <a:rPr lang="en-US" sz="3600" spc="-137" dirty="0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Terhadap</a:t>
            </a:r>
            <a:r>
              <a:rPr lang="en-US" sz="3600" spc="-137" dirty="0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Retensi</a:t>
            </a:r>
            <a:r>
              <a:rPr lang="en-US" sz="3600" spc="-137" dirty="0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Karyawan</a:t>
            </a:r>
            <a:r>
              <a:rPr lang="en-US" sz="3600" spc="-137" dirty="0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Dengan</a:t>
            </a:r>
            <a:r>
              <a:rPr lang="en-US" sz="3600" spc="-137" dirty="0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Kompensasi</a:t>
            </a:r>
            <a:r>
              <a:rPr lang="en-US" sz="3600" spc="-137" dirty="0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Sebagai</a:t>
            </a:r>
            <a:r>
              <a:rPr lang="en-US" sz="3600" spc="-137" dirty="0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Variabel</a:t>
            </a:r>
            <a:r>
              <a:rPr lang="en-US" sz="3600" spc="-137" dirty="0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Pemoderasi</a:t>
            </a:r>
            <a:r>
              <a:rPr lang="en-US" sz="3600" spc="-137" dirty="0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 </a:t>
            </a:r>
          </a:p>
          <a:p>
            <a:pPr algn="just">
              <a:lnSpc>
                <a:spcPts val="3283"/>
              </a:lnSpc>
            </a:pPr>
            <a:r>
              <a:rPr lang="en-US" sz="2400" spc="-137" dirty="0">
                <a:solidFill>
                  <a:srgbClr val="FF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(</a:t>
            </a:r>
            <a:r>
              <a:rPr lang="id-ID" sz="2400" b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Studi Pada Perusahaan </a:t>
            </a:r>
            <a:r>
              <a:rPr lang="id-ID" sz="2400" b="1" i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Frozen Food</a:t>
            </a:r>
            <a:r>
              <a:rPr lang="id-ID" sz="2400" b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di Kawasan Tangerang</a:t>
            </a:r>
            <a:r>
              <a:rPr lang="en-US" sz="2400" spc="-137" dirty="0">
                <a:solidFill>
                  <a:srgbClr val="FF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)</a:t>
            </a:r>
            <a:endParaRPr lang="en-US" sz="3600" spc="-137" dirty="0">
              <a:solidFill>
                <a:srgbClr val="C00000"/>
              </a:solidFill>
              <a:latin typeface="Georgia" panose="02040502050405020303" pitchFamily="18" charset="0"/>
              <a:ea typeface="Bodoni FLF"/>
              <a:cs typeface="Bodoni FLF"/>
              <a:sym typeface="Bodoni FLF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895B030-E457-8693-C891-EE15D46648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900488"/>
            <a:ext cx="8478982" cy="54313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image3.png">
            <a:extLst>
              <a:ext uri="{FF2B5EF4-FFF2-40B4-BE49-F238E27FC236}">
                <a16:creationId xmlns:a16="http://schemas.microsoft.com/office/drawing/2014/main" id="{B080D57A-40EF-DAA4-4D2A-D77D39C8CDCA}"/>
              </a:ext>
            </a:extLst>
          </p:cNvPr>
          <p:cNvPicPr/>
          <p:nvPr/>
        </p:nvPicPr>
        <p:blipFill>
          <a:blip r:embed="rId14"/>
          <a:srcRect/>
          <a:stretch>
            <a:fillRect/>
          </a:stretch>
        </p:blipFill>
        <p:spPr>
          <a:xfrm>
            <a:off x="8948294" y="3830783"/>
            <a:ext cx="8882505" cy="538003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33227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4" grpId="0"/>
      <p:bldP spid="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AutoShape 6"/>
          <p:cNvSpPr/>
          <p:nvPr/>
        </p:nvSpPr>
        <p:spPr>
          <a:xfrm rot="14435">
            <a:off x="503513" y="1753316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58074" y="9621466"/>
            <a:ext cx="1172818" cy="585399"/>
            <a:chOff x="0" y="0"/>
            <a:chExt cx="1563758" cy="780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 dirty="0" err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  <a:endParaRPr lang="en-US" sz="1200" b="1" dirty="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endParaRPr>
              </a:p>
            </p:txBody>
          </p:sp>
        </p:grpSp>
      </p:grpSp>
      <p:sp>
        <p:nvSpPr>
          <p:cNvPr id="44" name="TextBox 44"/>
          <p:cNvSpPr txBox="1"/>
          <p:nvPr/>
        </p:nvSpPr>
        <p:spPr>
          <a:xfrm>
            <a:off x="503580" y="1965444"/>
            <a:ext cx="17098620" cy="7426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4000" b="1" dirty="0">
                <a:solidFill>
                  <a:srgbClr val="000000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LATAR BELAKANG</a:t>
            </a:r>
          </a:p>
          <a:p>
            <a:pPr>
              <a:lnSpc>
                <a:spcPts val="3240"/>
              </a:lnSpc>
            </a:pPr>
            <a:endParaRPr lang="en-US" sz="4000" b="1" dirty="0">
              <a:solidFill>
                <a:srgbClr val="000000"/>
              </a:solidFill>
              <a:latin typeface="Times New Roman" panose="02020603050405020304" pitchFamily="18" charset="0"/>
              <a:ea typeface="Arial Bold"/>
              <a:cs typeface="Times New Roman" panose="02020603050405020304" pitchFamily="18" charset="0"/>
              <a:sym typeface="Arial Bold"/>
            </a:endParaRPr>
          </a:p>
          <a:p>
            <a:pPr>
              <a:lnSpc>
                <a:spcPts val="3240"/>
              </a:lnSpc>
            </a:pPr>
            <a:endParaRPr lang="en-US" sz="4000" b="1" dirty="0">
              <a:solidFill>
                <a:srgbClr val="000000"/>
              </a:solidFill>
              <a:latin typeface="Times New Roman" panose="02020603050405020304" pitchFamily="18" charset="0"/>
              <a:ea typeface="Arial Bold"/>
              <a:cs typeface="Times New Roman" panose="02020603050405020304" pitchFamily="18" charset="0"/>
              <a:sym typeface="Arial Bold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ID" sz="3200" dirty="0" err="1"/>
              <a:t>Industri</a:t>
            </a:r>
            <a:r>
              <a:rPr lang="en-ID" sz="3200" dirty="0"/>
              <a:t> </a:t>
            </a:r>
            <a:r>
              <a:rPr lang="en-ID" sz="3200" b="1" dirty="0"/>
              <a:t>frozen food di Tangerang</a:t>
            </a:r>
            <a:r>
              <a:rPr lang="en-ID" sz="3200" dirty="0"/>
              <a:t> </a:t>
            </a:r>
            <a:r>
              <a:rPr lang="en-ID" sz="3200" dirty="0" err="1"/>
              <a:t>berkembang</a:t>
            </a:r>
            <a:r>
              <a:rPr lang="en-ID" sz="3200" dirty="0"/>
              <a:t> </a:t>
            </a:r>
            <a:r>
              <a:rPr lang="en-ID" sz="3200" dirty="0" err="1"/>
              <a:t>pesat</a:t>
            </a:r>
            <a:r>
              <a:rPr lang="en-ID" sz="3200" dirty="0"/>
              <a:t> dan </a:t>
            </a:r>
            <a:r>
              <a:rPr lang="en-ID" sz="3200" dirty="0" err="1"/>
              <a:t>membutuhkan</a:t>
            </a:r>
            <a:r>
              <a:rPr lang="en-ID" sz="3200" dirty="0"/>
              <a:t> </a:t>
            </a:r>
            <a:r>
              <a:rPr lang="en-ID" sz="3200" b="1" dirty="0"/>
              <a:t>SDM yang </a:t>
            </a:r>
            <a:r>
              <a:rPr lang="en-ID" sz="3200" b="1" dirty="0" err="1"/>
              <a:t>stabil</a:t>
            </a:r>
            <a:r>
              <a:rPr lang="en-ID" sz="3200" dirty="0"/>
              <a:t>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ID" sz="3200" dirty="0" err="1"/>
              <a:t>Namun</a:t>
            </a:r>
            <a:r>
              <a:rPr lang="en-ID" sz="3200" dirty="0"/>
              <a:t>, data </a:t>
            </a:r>
            <a:r>
              <a:rPr lang="en-ID" sz="3200" dirty="0" err="1"/>
              <a:t>perusahaan</a:t>
            </a:r>
            <a:r>
              <a:rPr lang="en-ID" sz="3200" dirty="0"/>
              <a:t> </a:t>
            </a:r>
            <a:r>
              <a:rPr lang="en-ID" sz="3200" dirty="0" err="1"/>
              <a:t>menunjukkan</a:t>
            </a:r>
            <a:r>
              <a:rPr lang="en-ID" sz="3200" dirty="0"/>
              <a:t> </a:t>
            </a:r>
            <a:r>
              <a:rPr lang="en-ID" sz="3200" b="1" dirty="0" err="1"/>
              <a:t>tingginya</a:t>
            </a:r>
            <a:r>
              <a:rPr lang="en-ID" sz="3200" b="1" dirty="0"/>
              <a:t> turnover </a:t>
            </a:r>
            <a:r>
              <a:rPr lang="en-ID" sz="3200" b="1" dirty="0" err="1"/>
              <a:t>karyawan</a:t>
            </a:r>
            <a:r>
              <a:rPr lang="en-ID" sz="3200" dirty="0"/>
              <a:t>, </a:t>
            </a:r>
            <a:r>
              <a:rPr lang="en-ID" sz="3200" dirty="0" err="1"/>
              <a:t>terutama</a:t>
            </a:r>
            <a:r>
              <a:rPr lang="en-ID" sz="3200" dirty="0"/>
              <a:t> </a:t>
            </a:r>
            <a:r>
              <a:rPr lang="en-ID" sz="3200" dirty="0" err="1"/>
              <a:t>karena</a:t>
            </a:r>
            <a:r>
              <a:rPr lang="en-ID" sz="3200" dirty="0"/>
              <a:t> </a:t>
            </a:r>
            <a:r>
              <a:rPr lang="en-ID" sz="3200" b="1" dirty="0" err="1"/>
              <a:t>perpindahan</a:t>
            </a:r>
            <a:r>
              <a:rPr lang="en-ID" sz="3200" b="1" dirty="0"/>
              <a:t> </a:t>
            </a:r>
            <a:r>
              <a:rPr lang="en-ID" sz="3200" b="1" dirty="0" err="1"/>
              <a:t>kerja</a:t>
            </a:r>
            <a:r>
              <a:rPr lang="en-ID" sz="3200" dirty="0"/>
              <a:t>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ID" sz="3200" dirty="0"/>
              <a:t>Turnover </a:t>
            </a:r>
            <a:r>
              <a:rPr lang="en-ID" sz="3200" dirty="0" err="1"/>
              <a:t>berdampak</a:t>
            </a:r>
            <a:r>
              <a:rPr lang="en-ID" sz="3200" dirty="0"/>
              <a:t> pada </a:t>
            </a:r>
            <a:r>
              <a:rPr lang="en-ID" sz="3200" b="1" dirty="0" err="1"/>
              <a:t>biaya</a:t>
            </a:r>
            <a:r>
              <a:rPr lang="en-ID" sz="3200" b="1" dirty="0"/>
              <a:t>, </a:t>
            </a:r>
            <a:r>
              <a:rPr lang="en-ID" sz="3200" b="1" dirty="0" err="1"/>
              <a:t>produktivitas</a:t>
            </a:r>
            <a:r>
              <a:rPr lang="en-ID" sz="3200" b="1" dirty="0"/>
              <a:t>, dan </a:t>
            </a:r>
            <a:r>
              <a:rPr lang="en-ID" sz="3200" b="1" dirty="0" err="1"/>
              <a:t>stabilitas</a:t>
            </a:r>
            <a:r>
              <a:rPr lang="en-ID" sz="3200" b="1" dirty="0"/>
              <a:t> </a:t>
            </a:r>
            <a:r>
              <a:rPr lang="en-ID" sz="3200" b="1" dirty="0" err="1"/>
              <a:t>operasional</a:t>
            </a:r>
            <a:r>
              <a:rPr lang="en-ID" sz="3200" dirty="0"/>
              <a:t>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ID" sz="3200" dirty="0" err="1"/>
              <a:t>Faktor</a:t>
            </a:r>
            <a:r>
              <a:rPr lang="en-ID" sz="3200" dirty="0"/>
              <a:t> internal </a:t>
            </a:r>
            <a:r>
              <a:rPr lang="en-ID" sz="3200" dirty="0" err="1"/>
              <a:t>seperti</a:t>
            </a:r>
            <a:r>
              <a:rPr lang="en-ID" sz="3200" dirty="0"/>
              <a:t> </a:t>
            </a:r>
            <a:r>
              <a:rPr lang="en-ID" sz="3200" b="1" dirty="0" err="1"/>
              <a:t>kepuasan</a:t>
            </a:r>
            <a:r>
              <a:rPr lang="en-ID" sz="3200" b="1" dirty="0"/>
              <a:t> </a:t>
            </a:r>
            <a:r>
              <a:rPr lang="en-ID" sz="3200" b="1" dirty="0" err="1"/>
              <a:t>kerja</a:t>
            </a:r>
            <a:r>
              <a:rPr lang="en-ID" sz="3200" b="1" dirty="0"/>
              <a:t>, </a:t>
            </a:r>
            <a:r>
              <a:rPr lang="en-ID" sz="3200" b="1" dirty="0" err="1"/>
              <a:t>budaya</a:t>
            </a:r>
            <a:r>
              <a:rPr lang="en-ID" sz="3200" b="1" dirty="0"/>
              <a:t> </a:t>
            </a:r>
            <a:r>
              <a:rPr lang="en-ID" sz="3200" b="1" dirty="0" err="1"/>
              <a:t>organisasi</a:t>
            </a:r>
            <a:r>
              <a:rPr lang="en-ID" sz="3200" b="1" dirty="0"/>
              <a:t>, dan </a:t>
            </a:r>
            <a:r>
              <a:rPr lang="en-ID" sz="3200" b="1" dirty="0" err="1"/>
              <a:t>motivasi</a:t>
            </a:r>
            <a:r>
              <a:rPr lang="en-ID" sz="3200" dirty="0"/>
              <a:t> </a:t>
            </a:r>
            <a:r>
              <a:rPr lang="en-ID" sz="3200" dirty="0" err="1"/>
              <a:t>diduga</a:t>
            </a:r>
            <a:r>
              <a:rPr lang="en-ID" sz="3200" dirty="0"/>
              <a:t> </a:t>
            </a:r>
            <a:r>
              <a:rPr lang="en-ID" sz="3200" dirty="0" err="1"/>
              <a:t>memengaruhi</a:t>
            </a:r>
            <a:r>
              <a:rPr lang="en-ID" sz="3200" dirty="0"/>
              <a:t> </a:t>
            </a:r>
            <a:r>
              <a:rPr lang="en-ID" sz="3200" b="1" dirty="0" err="1"/>
              <a:t>retensi</a:t>
            </a:r>
            <a:r>
              <a:rPr lang="en-ID" sz="3200" b="1" dirty="0"/>
              <a:t> </a:t>
            </a:r>
            <a:r>
              <a:rPr lang="en-ID" sz="3200" b="1" dirty="0" err="1"/>
              <a:t>karyawan</a:t>
            </a:r>
            <a:r>
              <a:rPr lang="en-ID" sz="3200" dirty="0"/>
              <a:t>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ID" sz="3200" b="1" dirty="0" err="1"/>
              <a:t>Kompensasi</a:t>
            </a:r>
            <a:r>
              <a:rPr lang="en-ID" sz="3200" dirty="0"/>
              <a:t> </a:t>
            </a:r>
            <a:r>
              <a:rPr lang="en-ID" sz="3200" dirty="0" err="1"/>
              <a:t>dipertimbangkan</a:t>
            </a:r>
            <a:r>
              <a:rPr lang="en-ID" sz="3200" dirty="0"/>
              <a:t> </a:t>
            </a:r>
            <a:r>
              <a:rPr lang="en-ID" sz="3200" dirty="0" err="1"/>
              <a:t>sebagai</a:t>
            </a:r>
            <a:r>
              <a:rPr lang="en-ID" sz="3200" dirty="0"/>
              <a:t> </a:t>
            </a:r>
            <a:r>
              <a:rPr lang="en-ID" sz="3200" b="1" dirty="0" err="1"/>
              <a:t>variabel</a:t>
            </a:r>
            <a:r>
              <a:rPr lang="en-ID" sz="3200" b="1" dirty="0"/>
              <a:t> </a:t>
            </a:r>
            <a:r>
              <a:rPr lang="en-ID" sz="3200" b="1" dirty="0" err="1"/>
              <a:t>moderasi</a:t>
            </a:r>
            <a:r>
              <a:rPr lang="en-ID" sz="3200" dirty="0"/>
              <a:t> </a:t>
            </a:r>
            <a:r>
              <a:rPr lang="en-ID" sz="3200" dirty="0" err="1"/>
              <a:t>karena</a:t>
            </a:r>
            <a:r>
              <a:rPr lang="en-ID" sz="3200" dirty="0"/>
              <a:t> </a:t>
            </a:r>
            <a:r>
              <a:rPr lang="en-ID" sz="3200" dirty="0" err="1"/>
              <a:t>berpotensi</a:t>
            </a:r>
            <a:r>
              <a:rPr lang="en-ID" sz="3200" dirty="0"/>
              <a:t> </a:t>
            </a:r>
            <a:r>
              <a:rPr lang="en-ID" sz="3200" dirty="0" err="1"/>
              <a:t>memperkuat</a:t>
            </a:r>
            <a:r>
              <a:rPr lang="en-ID" sz="3200" dirty="0"/>
              <a:t> </a:t>
            </a:r>
            <a:r>
              <a:rPr lang="en-ID" sz="3200" dirty="0" err="1"/>
              <a:t>pengaruh</a:t>
            </a:r>
            <a:r>
              <a:rPr lang="en-ID" sz="3200" dirty="0"/>
              <a:t> </a:t>
            </a:r>
            <a:r>
              <a:rPr lang="en-ID" sz="3200" dirty="0" err="1"/>
              <a:t>faktor-faktor</a:t>
            </a:r>
            <a:r>
              <a:rPr lang="en-ID" sz="3200" dirty="0"/>
              <a:t> </a:t>
            </a:r>
            <a:r>
              <a:rPr lang="en-ID" sz="3200" dirty="0" err="1"/>
              <a:t>tersebut</a:t>
            </a:r>
            <a:r>
              <a:rPr lang="en-ID" sz="3200" dirty="0"/>
              <a:t>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ID" sz="3200" dirty="0"/>
              <a:t>Oleh </a:t>
            </a:r>
            <a:r>
              <a:rPr lang="en-ID" sz="3200" dirty="0" err="1"/>
              <a:t>karena</a:t>
            </a:r>
            <a:r>
              <a:rPr lang="en-ID" sz="3200" dirty="0"/>
              <a:t> </a:t>
            </a:r>
            <a:r>
              <a:rPr lang="en-ID" sz="3200" dirty="0" err="1"/>
              <a:t>itu</a:t>
            </a:r>
            <a:r>
              <a:rPr lang="en-ID" sz="3200" dirty="0"/>
              <a:t>, </a:t>
            </a:r>
            <a:r>
              <a:rPr lang="en-ID" sz="3200" dirty="0" err="1"/>
              <a:t>penelitian</a:t>
            </a:r>
            <a:r>
              <a:rPr lang="en-ID" sz="3200" dirty="0"/>
              <a:t> </a:t>
            </a:r>
            <a:r>
              <a:rPr lang="en-ID" sz="3200" dirty="0" err="1"/>
              <a:t>ini</a:t>
            </a:r>
            <a:r>
              <a:rPr lang="en-ID" sz="3200" dirty="0"/>
              <a:t> </a:t>
            </a:r>
            <a:r>
              <a:rPr lang="en-ID" sz="3200" dirty="0" err="1"/>
              <a:t>dilakukan</a:t>
            </a:r>
            <a:r>
              <a:rPr lang="en-ID" sz="3200" dirty="0"/>
              <a:t> </a:t>
            </a:r>
            <a:r>
              <a:rPr lang="en-ID" sz="3200" dirty="0" err="1"/>
              <a:t>untuk</a:t>
            </a:r>
            <a:r>
              <a:rPr lang="en-ID" sz="3200" dirty="0"/>
              <a:t> </a:t>
            </a:r>
            <a:r>
              <a:rPr lang="en-ID" sz="3200" b="1" dirty="0" err="1"/>
              <a:t>menganalisis</a:t>
            </a:r>
            <a:r>
              <a:rPr lang="en-ID" sz="3200" b="1" dirty="0"/>
              <a:t> </a:t>
            </a:r>
            <a:r>
              <a:rPr lang="en-ID" sz="3200" b="1" dirty="0" err="1"/>
              <a:t>faktor-faktor</a:t>
            </a:r>
            <a:r>
              <a:rPr lang="en-ID" sz="3200" b="1" dirty="0"/>
              <a:t> yang </a:t>
            </a:r>
            <a:r>
              <a:rPr lang="en-ID" sz="3200" b="1" dirty="0" err="1"/>
              <a:t>memengaruhi</a:t>
            </a:r>
            <a:r>
              <a:rPr lang="en-ID" sz="3200" b="1" dirty="0"/>
              <a:t> </a:t>
            </a:r>
            <a:r>
              <a:rPr lang="en-ID" sz="3200" b="1" dirty="0" err="1"/>
              <a:t>retensi</a:t>
            </a:r>
            <a:r>
              <a:rPr lang="en-ID" sz="3200" b="1" dirty="0"/>
              <a:t> </a:t>
            </a:r>
            <a:r>
              <a:rPr lang="en-ID" sz="3200" b="1" dirty="0" err="1"/>
              <a:t>karyawan</a:t>
            </a:r>
            <a:r>
              <a:rPr lang="en-ID" sz="3200" dirty="0"/>
              <a:t> di </a:t>
            </a:r>
            <a:r>
              <a:rPr lang="en-ID" sz="3200" dirty="0" err="1"/>
              <a:t>industri</a:t>
            </a:r>
            <a:r>
              <a:rPr lang="en-ID" sz="3200" dirty="0"/>
              <a:t> frozen food Tangerang. </a:t>
            </a:r>
            <a:r>
              <a:rPr lang="en-ID" sz="3200" dirty="0" err="1"/>
              <a:t>Contoh</a:t>
            </a:r>
            <a:r>
              <a:rPr lang="en-ID" sz="3200" dirty="0"/>
              <a:t> </a:t>
            </a:r>
            <a:r>
              <a:rPr lang="en-ID" sz="3200" dirty="0" err="1"/>
              <a:t>beberapa</a:t>
            </a:r>
            <a:r>
              <a:rPr lang="en-ID" sz="3200" dirty="0"/>
              <a:t> </a:t>
            </a:r>
            <a:r>
              <a:rPr lang="en-ID" sz="3200" dirty="0" err="1"/>
              <a:t>perusahaan</a:t>
            </a:r>
            <a:r>
              <a:rPr lang="en-ID" sz="3200" dirty="0"/>
              <a:t> yang </a:t>
            </a:r>
            <a:r>
              <a:rPr lang="en-ID" sz="3200" dirty="0" err="1"/>
              <a:t>mengalami</a:t>
            </a:r>
            <a:r>
              <a:rPr lang="en-ID" sz="3200" dirty="0"/>
              <a:t> </a:t>
            </a:r>
            <a:r>
              <a:rPr lang="en-ID" sz="3200" dirty="0" err="1"/>
              <a:t>permasalahan</a:t>
            </a:r>
            <a:r>
              <a:rPr lang="en-ID" sz="3200" dirty="0"/>
              <a:t> </a:t>
            </a:r>
            <a:r>
              <a:rPr lang="en-ID" sz="3200" dirty="0" err="1"/>
              <a:t>retensi</a:t>
            </a:r>
            <a:r>
              <a:rPr lang="en-ID" sz="3200" dirty="0"/>
              <a:t> </a:t>
            </a:r>
            <a:r>
              <a:rPr lang="en-ID" sz="3200" dirty="0" err="1"/>
              <a:t>seperti</a:t>
            </a:r>
            <a:r>
              <a:rPr lang="en-ID" sz="3200" dirty="0"/>
              <a:t> PT So Good, PT. Petra Sejahtera Abadi, PT. Porto Food Indonesia </a:t>
            </a:r>
            <a:r>
              <a:rPr lang="en-ID" sz="3200" dirty="0" err="1"/>
              <a:t>dll</a:t>
            </a:r>
            <a:r>
              <a:rPr lang="en-ID" sz="3200" dirty="0"/>
              <a:t>)</a:t>
            </a:r>
          </a:p>
          <a:p>
            <a:pPr algn="just">
              <a:lnSpc>
                <a:spcPts val="3240"/>
              </a:lnSpc>
            </a:pPr>
            <a:endParaRPr lang="en-US" sz="3200" b="1" dirty="0">
              <a:solidFill>
                <a:srgbClr val="000000"/>
              </a:solidFill>
              <a:latin typeface="Times New Roman" panose="02020603050405020304" pitchFamily="18" charset="0"/>
              <a:ea typeface="Arial Bold"/>
              <a:cs typeface="Times New Roman" panose="02020603050405020304" pitchFamily="18" charset="0"/>
              <a:sym typeface="Arial Bold"/>
            </a:endParaRPr>
          </a:p>
          <a:p>
            <a:pPr algn="l">
              <a:lnSpc>
                <a:spcPts val="3240"/>
              </a:lnSpc>
            </a:pPr>
            <a:endParaRPr lang="en-US" sz="2000" b="1" dirty="0">
              <a:solidFill>
                <a:srgbClr val="000000"/>
              </a:solidFill>
              <a:latin typeface="Times New Roman" panose="02020603050405020304" pitchFamily="18" charset="0"/>
              <a:ea typeface="Arial Bold"/>
              <a:cs typeface="Times New Roman" panose="02020603050405020304" pitchFamily="18" charset="0"/>
              <a:sym typeface="Arial Bold"/>
            </a:endParaRPr>
          </a:p>
        </p:txBody>
      </p:sp>
      <p:sp>
        <p:nvSpPr>
          <p:cNvPr id="47" name="TextBox 44">
            <a:extLst>
              <a:ext uri="{FF2B5EF4-FFF2-40B4-BE49-F238E27FC236}">
                <a16:creationId xmlns:a16="http://schemas.microsoft.com/office/drawing/2014/main" id="{1E7D886E-18D4-765B-155C-3E296F0681C4}"/>
              </a:ext>
            </a:extLst>
          </p:cNvPr>
          <p:cNvSpPr txBox="1"/>
          <p:nvPr/>
        </p:nvSpPr>
        <p:spPr>
          <a:xfrm>
            <a:off x="503580" y="280785"/>
            <a:ext cx="15977391" cy="11654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just">
              <a:lnSpc>
                <a:spcPts val="3283"/>
              </a:lnSpc>
            </a:pPr>
            <a:r>
              <a:rPr lang="en-US" sz="3600" spc="-137" dirty="0" err="1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Pengaruh</a:t>
            </a:r>
            <a:r>
              <a:rPr lang="en-US" sz="3600" spc="-137" dirty="0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Kepuasan</a:t>
            </a:r>
            <a:r>
              <a:rPr lang="en-US" sz="3600" spc="-137" dirty="0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Kerja</a:t>
            </a:r>
            <a:r>
              <a:rPr lang="en-US" sz="3600" spc="-137" dirty="0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, </a:t>
            </a:r>
            <a:r>
              <a:rPr lang="en-US" sz="3600" spc="-137" dirty="0" err="1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Budaya</a:t>
            </a:r>
            <a:r>
              <a:rPr lang="en-US" sz="3600" spc="-137" dirty="0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Organisasi</a:t>
            </a:r>
            <a:r>
              <a:rPr lang="en-US" sz="3600" spc="-137" dirty="0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 dan </a:t>
            </a:r>
            <a:r>
              <a:rPr lang="en-US" sz="3600" spc="-137" dirty="0" err="1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Motivasi</a:t>
            </a:r>
            <a:r>
              <a:rPr lang="en-US" sz="3600" spc="-137" dirty="0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Terhadap</a:t>
            </a:r>
            <a:r>
              <a:rPr lang="en-US" sz="3600" spc="-137" dirty="0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Retensi</a:t>
            </a:r>
            <a:r>
              <a:rPr lang="en-US" sz="3600" spc="-137" dirty="0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Karyawan</a:t>
            </a:r>
            <a:r>
              <a:rPr lang="en-US" sz="3600" spc="-137" dirty="0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Dengan</a:t>
            </a:r>
            <a:r>
              <a:rPr lang="en-US" sz="3600" spc="-137" dirty="0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Kompensasi</a:t>
            </a:r>
            <a:r>
              <a:rPr lang="en-US" sz="3600" spc="-137" dirty="0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Sebagai</a:t>
            </a:r>
            <a:r>
              <a:rPr lang="en-US" sz="3600" spc="-137" dirty="0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Variabel</a:t>
            </a:r>
            <a:r>
              <a:rPr lang="en-US" sz="3600" spc="-137" dirty="0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 </a:t>
            </a:r>
            <a:r>
              <a:rPr lang="en-US" sz="3600" spc="-137" dirty="0" err="1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Pemoderasi</a:t>
            </a:r>
            <a:r>
              <a:rPr lang="en-US" sz="3600" spc="-137" dirty="0">
                <a:solidFill>
                  <a:srgbClr val="C0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 </a:t>
            </a:r>
          </a:p>
          <a:p>
            <a:pPr algn="just">
              <a:lnSpc>
                <a:spcPts val="3283"/>
              </a:lnSpc>
            </a:pPr>
            <a:r>
              <a:rPr lang="en-US" sz="2400" spc="-137" dirty="0">
                <a:solidFill>
                  <a:srgbClr val="FF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(</a:t>
            </a:r>
            <a:r>
              <a:rPr lang="id-ID" sz="2400" b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Studi Pada Perusahaan </a:t>
            </a:r>
            <a:r>
              <a:rPr lang="id-ID" sz="2400" b="1" i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Frozen Food</a:t>
            </a:r>
            <a:r>
              <a:rPr lang="id-ID" sz="2400" b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di Kawasan Tangerang</a:t>
            </a:r>
            <a:r>
              <a:rPr lang="en-US" sz="2400" spc="-137" dirty="0">
                <a:solidFill>
                  <a:srgbClr val="FF0000"/>
                </a:solidFill>
                <a:latin typeface="Aharoni" panose="02010803020104030203" pitchFamily="2" charset="-79"/>
                <a:ea typeface="Bodoni FLF"/>
                <a:cs typeface="Aharoni" panose="02010803020104030203" pitchFamily="2" charset="-79"/>
                <a:sym typeface="Bodoni FLF"/>
              </a:rPr>
              <a:t>)</a:t>
            </a:r>
            <a:endParaRPr lang="en-US" sz="3600" spc="-137" dirty="0">
              <a:solidFill>
                <a:srgbClr val="C00000"/>
              </a:solidFill>
              <a:latin typeface="Georgia" panose="02040502050405020303" pitchFamily="18" charset="0"/>
              <a:ea typeface="Bodoni FLF"/>
              <a:cs typeface="Bodoni FLF"/>
              <a:sym typeface="Bodoni FLF"/>
            </a:endParaRPr>
          </a:p>
        </p:txBody>
      </p:sp>
    </p:spTree>
    <p:extLst>
      <p:ext uri="{BB962C8B-B14F-4D97-AF65-F5344CB8AC3E}">
        <p14:creationId xmlns:p14="http://schemas.microsoft.com/office/powerpoint/2010/main" val="35287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AutoShape 6"/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sp>
        <p:nvSpPr>
          <p:cNvPr id="40" name="Freeform 40"/>
          <p:cNvSpPr/>
          <p:nvPr/>
        </p:nvSpPr>
        <p:spPr>
          <a:xfrm>
            <a:off x="502444" y="228600"/>
            <a:ext cx="15144750" cy="1092994"/>
          </a:xfrm>
          <a:custGeom>
            <a:avLst/>
            <a:gdLst/>
            <a:ahLst/>
            <a:cxnLst/>
            <a:rect l="l" t="t" r="r" b="b"/>
            <a:pathLst>
              <a:path w="20193000" h="1457326">
                <a:moveTo>
                  <a:pt x="0" y="0"/>
                </a:moveTo>
                <a:lnTo>
                  <a:pt x="20193000" y="0"/>
                </a:lnTo>
                <a:lnTo>
                  <a:pt x="20193000" y="1457326"/>
                </a:lnTo>
                <a:lnTo>
                  <a:pt x="0" y="1457326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D"/>
          </a:p>
        </p:txBody>
      </p:sp>
      <p:sp>
        <p:nvSpPr>
          <p:cNvPr id="43" name="TextBox 43"/>
          <p:cNvSpPr txBox="1"/>
          <p:nvPr/>
        </p:nvSpPr>
        <p:spPr>
          <a:xfrm>
            <a:off x="582921" y="1685779"/>
            <a:ext cx="9896792" cy="64530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92"/>
              </a:lnSpc>
            </a:pPr>
            <a:r>
              <a:rPr lang="en-US" sz="2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Rumusan</a:t>
            </a: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Masalah</a:t>
            </a: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:</a:t>
            </a:r>
          </a:p>
          <a:p>
            <a:pPr algn="just">
              <a:lnSpc>
                <a:spcPts val="2592"/>
              </a:lnSpc>
            </a:pPr>
            <a:endParaRPr lang="en-US" sz="24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57200" algn="just">
              <a:spcAft>
                <a:spcPts val="800"/>
              </a:spcAft>
              <a:buAutoNum type="arabicPeriod"/>
            </a:pPr>
            <a:r>
              <a:rPr lang="id-ID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Apakah terdapat pengaruh signifikan positif dari kepuasan kerja terhadap retensi karyawan?</a:t>
            </a:r>
            <a:endParaRPr lang="en-US" sz="24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0" indent="-457200" algn="just">
              <a:spcAft>
                <a:spcPts val="800"/>
              </a:spcAft>
              <a:buAutoNum type="arabicPeriod"/>
            </a:pPr>
            <a:r>
              <a:rPr lang="id-ID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Apakah terdapat pengaruh signifikan positif dari budaya organisasi terhadap retensi karyawan?</a:t>
            </a:r>
            <a:endParaRPr lang="en-US" sz="24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0" indent="-457200" algn="just">
              <a:spcAft>
                <a:spcPts val="800"/>
              </a:spcAft>
              <a:buAutoNum type="arabicPeriod"/>
            </a:pPr>
            <a:r>
              <a:rPr lang="id-ID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Apakah terdapat pengaruh signifikan positif dari motivasi terhadap retensi karyawan?</a:t>
            </a:r>
            <a:endParaRPr lang="en-US" sz="24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0" indent="-457200" algn="just">
              <a:spcAft>
                <a:spcPts val="800"/>
              </a:spcAft>
              <a:buAutoNum type="arabicPeriod"/>
            </a:pPr>
            <a:r>
              <a:rPr lang="id-ID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Apakah terdapat pengaruh signifikan positif dari kompensasi terhadap retensi karyawan?</a:t>
            </a:r>
            <a:endParaRPr lang="en-US" sz="24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0" indent="-457200" algn="just">
              <a:spcAft>
                <a:spcPts val="800"/>
              </a:spcAft>
              <a:buAutoNum type="arabicPeriod"/>
            </a:pPr>
            <a:r>
              <a:rPr lang="id-ID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Apakah kompensasi dapat memoderasi pengaruh signifikan dari kepuasan kerja terhadap retensi karyawan?</a:t>
            </a:r>
            <a:endParaRPr lang="en-US" sz="24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0" indent="-457200" algn="just">
              <a:spcAft>
                <a:spcPts val="800"/>
              </a:spcAft>
              <a:buAutoNum type="arabicPeriod"/>
            </a:pPr>
            <a:r>
              <a:rPr lang="id-ID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Apakah kompensasi dapat memoderasi pengaruh signifikan dari budaya organisasi terhadap retensi karyawan?</a:t>
            </a:r>
            <a:endParaRPr lang="en-US" sz="24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0" indent="-457200" algn="just">
              <a:spcAft>
                <a:spcPts val="800"/>
              </a:spcAft>
              <a:buAutoNum type="arabicPeriod"/>
            </a:pPr>
            <a:r>
              <a:rPr lang="id-ID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Apakah kompensasi dapat memoderasi pengaruh signifikan dari motivasi terhadap retensi karyawan?</a:t>
            </a:r>
          </a:p>
        </p:txBody>
      </p:sp>
      <p:grpSp>
        <p:nvGrpSpPr>
          <p:cNvPr id="44" name="Group 42">
            <a:extLst>
              <a:ext uri="{FF2B5EF4-FFF2-40B4-BE49-F238E27FC236}">
                <a16:creationId xmlns:a16="http://schemas.microsoft.com/office/drawing/2014/main" id="{AD1A471B-29C5-0963-E218-D7521B9E8696}"/>
              </a:ext>
            </a:extLst>
          </p:cNvPr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909D65D5-ED53-E48F-4ADD-F27B52B5DAD8}"/>
                </a:ext>
              </a:extLst>
            </p:cNvPr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6" name="TextBox 44">
              <a:extLst>
                <a:ext uri="{FF2B5EF4-FFF2-40B4-BE49-F238E27FC236}">
                  <a16:creationId xmlns:a16="http://schemas.microsoft.com/office/drawing/2014/main" id="{8B94DA4C-66B7-AB21-6D68-2C8A3B5CE21B}"/>
                </a:ext>
              </a:extLst>
            </p:cNvPr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just">
                <a:lnSpc>
                  <a:spcPts val="3283"/>
                </a:lnSpc>
              </a:pP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Pengaruh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Kepuasan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Kerja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,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Budaya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Organisasi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dan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Motivasi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Terhadap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Retensi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Karyawan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Dengan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Kompensasi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Sebagai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Variabel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Pemoderasi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</a:p>
            <a:p>
              <a:pPr algn="just">
                <a:lnSpc>
                  <a:spcPts val="3283"/>
                </a:lnSpc>
              </a:pPr>
              <a:r>
                <a:rPr lang="en-US" sz="1600" spc="-137" dirty="0">
                  <a:solidFill>
                    <a:srgbClr val="FF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(</a:t>
              </a:r>
              <a:r>
                <a:rPr lang="id-ID" sz="1600" b="1" dirty="0">
                  <a:solidFill>
                    <a:srgbClr val="FF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Studi Pada Perusahaan </a:t>
              </a:r>
              <a:r>
                <a:rPr lang="id-ID" sz="1600" b="1" i="1" dirty="0">
                  <a:solidFill>
                    <a:srgbClr val="FF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Frozen Food</a:t>
              </a:r>
              <a:r>
                <a:rPr lang="id-ID" sz="1600" b="1" dirty="0">
                  <a:solidFill>
                    <a:srgbClr val="FF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di Kawasan Tangerang</a:t>
              </a:r>
              <a:r>
                <a:rPr lang="en-US" sz="1600" spc="-137" dirty="0">
                  <a:solidFill>
                    <a:srgbClr val="FF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)</a:t>
              </a:r>
              <a:endParaRPr lang="en-US" sz="2400" spc="-137" dirty="0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endParaRPr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C6B8FBB9-0302-E393-AAAF-0902B17D2F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1976270"/>
            <a:ext cx="7019010" cy="56056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AutoShape 6"/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grpSp>
        <p:nvGrpSpPr>
          <p:cNvPr id="39" name="Group 39"/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just">
                <a:lnSpc>
                  <a:spcPts val="3283"/>
                </a:lnSpc>
              </a:pP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Pengaruh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Kepuasan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Kerja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,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Budaya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Organisasi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dan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Motivasi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Terhadap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Retensi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Karyawan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Dengan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Kompensasi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Sebagai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Variabel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Pemoderasi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</a:p>
            <a:p>
              <a:pPr algn="just">
                <a:lnSpc>
                  <a:spcPts val="3283"/>
                </a:lnSpc>
              </a:pPr>
              <a:r>
                <a:rPr lang="en-US" sz="2400" spc="-137" dirty="0">
                  <a:solidFill>
                    <a:srgbClr val="FF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(</a:t>
              </a:r>
              <a:r>
                <a:rPr lang="id-ID" sz="2400" b="1" dirty="0">
                  <a:solidFill>
                    <a:srgbClr val="FF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Studi Pada Perusahaan </a:t>
              </a:r>
              <a:r>
                <a:rPr lang="id-ID" sz="2400" b="1" i="1" dirty="0">
                  <a:solidFill>
                    <a:srgbClr val="FF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Frozen Food</a:t>
              </a:r>
              <a:r>
                <a:rPr lang="id-ID" sz="2400" b="1" dirty="0">
                  <a:solidFill>
                    <a:srgbClr val="FF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di Kawasan Tangerang</a:t>
              </a:r>
              <a:r>
                <a:rPr lang="en-US" sz="2400" spc="-137" dirty="0">
                  <a:solidFill>
                    <a:srgbClr val="FF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)</a:t>
              </a:r>
              <a:endParaRPr lang="en-US" sz="2400" spc="-137" dirty="0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endParaRP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9083387" y="1860458"/>
            <a:ext cx="8675056" cy="7317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70510" indent="-270510" algn="just">
              <a:spcAft>
                <a:spcPts val="800"/>
              </a:spcAft>
            </a:pPr>
            <a:r>
              <a:rPr lang="id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H1: Kepuasan kerja berpengaruh signifikan positif terhadap retensi karyawan pada perusahaan </a:t>
            </a:r>
            <a:r>
              <a:rPr lang="id-ID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frozen food</a:t>
            </a:r>
            <a:r>
              <a:rPr lang="id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 kawasan Tangerang</a:t>
            </a:r>
            <a:endParaRPr lang="en-ID" sz="2400" dirty="0">
              <a:effectLst/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270510" indent="-270510" algn="just">
              <a:spcAft>
                <a:spcPts val="800"/>
              </a:spcAft>
            </a:pPr>
            <a:r>
              <a:rPr lang="id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H2: Budaya organisasi berpengaruh signifikan positif terhadap retensi karyawan pada perusahaan </a:t>
            </a:r>
            <a:r>
              <a:rPr lang="id-ID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frozen food</a:t>
            </a:r>
            <a:r>
              <a:rPr lang="id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 kawasan Tangerang</a:t>
            </a:r>
            <a:endParaRPr lang="en-ID" sz="2400" dirty="0">
              <a:effectLst/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270510" indent="-270510" algn="just">
              <a:spcAft>
                <a:spcPts val="800"/>
              </a:spcAft>
            </a:pPr>
            <a:r>
              <a:rPr lang="id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H3: Motivasi kerja berpengaruh signifikan positif terhadap retensi karyawan pada perusahaan </a:t>
            </a:r>
            <a:r>
              <a:rPr lang="id-ID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frozen food</a:t>
            </a:r>
            <a:r>
              <a:rPr lang="id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 kawasan Tangerang</a:t>
            </a:r>
            <a:endParaRPr lang="en-ID" sz="2400" dirty="0">
              <a:effectLst/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270510" indent="-270510" algn="just">
              <a:spcAft>
                <a:spcPts val="800"/>
              </a:spcAft>
            </a:pPr>
            <a:r>
              <a:rPr lang="id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H4: Kompensasi berpengaruh signifikan positif terhadap retensi karyawan pada perusahaan </a:t>
            </a:r>
            <a:r>
              <a:rPr lang="id-ID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frozen food</a:t>
            </a:r>
            <a:r>
              <a:rPr lang="id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 kawasan Tangerang</a:t>
            </a:r>
            <a:endParaRPr lang="en-ID" sz="2400" dirty="0">
              <a:effectLst/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270510" indent="-270510" algn="just">
              <a:spcAft>
                <a:spcPts val="800"/>
              </a:spcAft>
            </a:pPr>
            <a:r>
              <a:rPr lang="id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H5: Kompensasi dapat memoderasi pengaruh signifikan kepuasan kerja terhadap retensi karyawan pada perusahaan </a:t>
            </a:r>
            <a:r>
              <a:rPr lang="id-ID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frozen food</a:t>
            </a:r>
            <a:r>
              <a:rPr lang="id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 kawasan Tangerang</a:t>
            </a:r>
            <a:endParaRPr lang="en-ID" sz="2400" dirty="0">
              <a:effectLst/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270510" indent="-270510" algn="just">
              <a:spcAft>
                <a:spcPts val="800"/>
              </a:spcAft>
            </a:pPr>
            <a:r>
              <a:rPr lang="id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H6: Kompensasi dapat memoderasi pengaruh signifikan budaya organisasi terhadap retensi karyawan pada perusahaan </a:t>
            </a:r>
            <a:r>
              <a:rPr lang="id-ID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frozen food</a:t>
            </a:r>
            <a:r>
              <a:rPr lang="id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 kawasan Tangerang</a:t>
            </a:r>
            <a:endParaRPr lang="en-ID" sz="2400" dirty="0">
              <a:effectLst/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270510" indent="-270510" algn="just">
              <a:spcAft>
                <a:spcPts val="800"/>
              </a:spcAft>
            </a:pPr>
            <a:r>
              <a:rPr lang="id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H7: Kompensasi dapat memoderasi pengaruh signifikan motivasi kerja terhadap retensi karyawan pada perusahaan </a:t>
            </a:r>
            <a:r>
              <a:rPr lang="id-ID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frozen food</a:t>
            </a:r>
            <a:r>
              <a:rPr lang="id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 kawasan Tangerang</a:t>
            </a:r>
            <a:endParaRPr lang="en-ID" sz="2400" dirty="0">
              <a:effectLst/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algn="l">
              <a:lnSpc>
                <a:spcPts val="2700"/>
              </a:lnSpc>
            </a:pP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43C2DA8-B84D-FD62-7323-B45E272F929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5" t="10230" r="3280"/>
          <a:stretch/>
        </p:blipFill>
        <p:spPr>
          <a:xfrm>
            <a:off x="468081" y="1576304"/>
            <a:ext cx="8370256" cy="70074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" name="TextBox 41">
            <a:extLst>
              <a:ext uri="{FF2B5EF4-FFF2-40B4-BE49-F238E27FC236}">
                <a16:creationId xmlns:a16="http://schemas.microsoft.com/office/drawing/2014/main" id="{351885C4-4110-012C-0923-06DD9CB2E0DF}"/>
              </a:ext>
            </a:extLst>
          </p:cNvPr>
          <p:cNvSpPr txBox="1"/>
          <p:nvPr/>
        </p:nvSpPr>
        <p:spPr>
          <a:xfrm>
            <a:off x="522630" y="1483043"/>
            <a:ext cx="6106770" cy="367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b="1" dirty="0">
                <a:solidFill>
                  <a:srgbClr val="000000"/>
                </a:solidFill>
                <a:latin typeface="Abadi" panose="020B0604020104020204" pitchFamily="34" charset="0"/>
                <a:ea typeface="Calibri (MS) Bold"/>
                <a:cs typeface="Calibri (MS) Bold"/>
                <a:sym typeface="Calibri (MS) Bold"/>
              </a:rPr>
              <a:t>KERANGKA PENELITIAN </a:t>
            </a:r>
          </a:p>
        </p:txBody>
      </p:sp>
      <p:sp>
        <p:nvSpPr>
          <p:cNvPr id="46" name="TextBox 39">
            <a:extLst>
              <a:ext uri="{FF2B5EF4-FFF2-40B4-BE49-F238E27FC236}">
                <a16:creationId xmlns:a16="http://schemas.microsoft.com/office/drawing/2014/main" id="{89A1C109-6FA7-776F-66E9-68439FA67A4E}"/>
              </a:ext>
            </a:extLst>
          </p:cNvPr>
          <p:cNvSpPr txBox="1"/>
          <p:nvPr/>
        </p:nvSpPr>
        <p:spPr>
          <a:xfrm>
            <a:off x="9050269" y="1399218"/>
            <a:ext cx="7027804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 dirty="0">
                <a:solidFill>
                  <a:srgbClr val="000000"/>
                </a:solidFill>
                <a:latin typeface="Abadi" panose="020B0604020104020204" pitchFamily="34" charset="0"/>
                <a:ea typeface="Calibri (MS) Bold"/>
                <a:cs typeface="Calibri (MS) Bold"/>
                <a:sym typeface="Calibri (MS) Bold"/>
              </a:rPr>
              <a:t>HIPOTESIS PENELITIAN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AutoShape 6"/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grpSp>
        <p:nvGrpSpPr>
          <p:cNvPr id="39" name="Group 39"/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just">
                <a:lnSpc>
                  <a:spcPts val="3283"/>
                </a:lnSpc>
              </a:pP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Pengaruh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Kepuasan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Kerja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,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Budaya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Organisasi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dan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Motivasi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Terhadap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Retensi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Karyawan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Dengan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Kompensasi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Sebagai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Variabel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Pemoderasi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</a:p>
            <a:p>
              <a:pPr algn="just">
                <a:lnSpc>
                  <a:spcPts val="3283"/>
                </a:lnSpc>
              </a:pPr>
              <a:r>
                <a:rPr lang="en-US" sz="2400" spc="-137" dirty="0">
                  <a:solidFill>
                    <a:srgbClr val="FF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(</a:t>
              </a:r>
              <a:r>
                <a:rPr lang="id-ID" sz="2400" b="1" dirty="0">
                  <a:solidFill>
                    <a:srgbClr val="FF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Studi Pada Perusahaan </a:t>
              </a:r>
              <a:r>
                <a:rPr lang="id-ID" sz="2400" b="1" i="1" dirty="0">
                  <a:solidFill>
                    <a:srgbClr val="FF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Frozen Food</a:t>
              </a:r>
              <a:r>
                <a:rPr lang="id-ID" sz="2400" b="1" dirty="0">
                  <a:solidFill>
                    <a:srgbClr val="FF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di Kawasan Tangerang</a:t>
              </a:r>
              <a:r>
                <a:rPr lang="en-US" sz="2400" spc="-137" dirty="0">
                  <a:solidFill>
                    <a:srgbClr val="FF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)</a:t>
              </a:r>
              <a:endParaRPr lang="en-US" sz="2400" spc="-137" dirty="0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endParaRP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960780" y="2366522"/>
            <a:ext cx="6476999" cy="23535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d-ID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Penelitian ini menggunakan pendekatan kuantitatif dengan metode survey melalui penyebaran kuesioner. Total </a:t>
            </a:r>
            <a:r>
              <a:rPr lang="en-US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indikator</a:t>
            </a: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sebanyak</a:t>
            </a: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25, </a:t>
            </a:r>
            <a:r>
              <a:rPr lang="id-ID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Teknik pengambilan sampel yang digunakan adalah purposive sampling, dengan jumlah sampel</a:t>
            </a: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responden</a:t>
            </a: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d-ID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sebanyak </a:t>
            </a: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305</a:t>
            </a:r>
            <a:r>
              <a:rPr lang="id-ID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6" name="TextBox 39">
            <a:extLst>
              <a:ext uri="{FF2B5EF4-FFF2-40B4-BE49-F238E27FC236}">
                <a16:creationId xmlns:a16="http://schemas.microsoft.com/office/drawing/2014/main" id="{89A1C109-6FA7-776F-66E9-68439FA67A4E}"/>
              </a:ext>
            </a:extLst>
          </p:cNvPr>
          <p:cNvSpPr txBox="1"/>
          <p:nvPr/>
        </p:nvSpPr>
        <p:spPr>
          <a:xfrm>
            <a:off x="5536367" y="1425281"/>
            <a:ext cx="7027804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 dirty="0" err="1">
                <a:solidFill>
                  <a:srgbClr val="000000"/>
                </a:solidFill>
                <a:latin typeface="Abadi" panose="020B0604020104020204" pitchFamily="34" charset="0"/>
                <a:ea typeface="Calibri (MS) Bold"/>
                <a:cs typeface="Calibri (MS) Bold"/>
                <a:sym typeface="Calibri (MS) Bold"/>
              </a:rPr>
              <a:t>Rancangan</a:t>
            </a:r>
            <a:r>
              <a:rPr lang="en-US" sz="2700" b="1" dirty="0">
                <a:solidFill>
                  <a:srgbClr val="000000"/>
                </a:solidFill>
                <a:latin typeface="Abadi" panose="020B0604020104020204" pitchFamily="34" charset="0"/>
                <a:ea typeface="Calibri (MS) Bold"/>
                <a:cs typeface="Calibri (MS) Bold"/>
                <a:sym typeface="Calibri (MS) Bold"/>
              </a:rPr>
              <a:t> Desain </a:t>
            </a:r>
            <a:r>
              <a:rPr lang="en-US" sz="2700" b="1" dirty="0" err="1">
                <a:solidFill>
                  <a:srgbClr val="000000"/>
                </a:solidFill>
                <a:latin typeface="Abadi" panose="020B0604020104020204" pitchFamily="34" charset="0"/>
                <a:ea typeface="Calibri (MS) Bold"/>
                <a:cs typeface="Calibri (MS) Bold"/>
                <a:sym typeface="Calibri (MS) Bold"/>
              </a:rPr>
              <a:t>Penelitian</a:t>
            </a:r>
            <a:endParaRPr lang="en-US" sz="2700" b="1" dirty="0">
              <a:solidFill>
                <a:srgbClr val="000000"/>
              </a:solidFill>
              <a:latin typeface="Abadi" panose="020B0604020104020204" pitchFamily="34" charset="0"/>
              <a:ea typeface="Calibri (MS) Bold"/>
              <a:cs typeface="Calibri (MS) Bold"/>
              <a:sym typeface="Calibri (MS) Bold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8AF2C5E-7FB8-3099-5121-47C16AC8A1FC}"/>
              </a:ext>
            </a:extLst>
          </p:cNvPr>
          <p:cNvSpPr txBox="1"/>
          <p:nvPr/>
        </p:nvSpPr>
        <p:spPr>
          <a:xfrm>
            <a:off x="816606" y="5164024"/>
            <a:ext cx="703199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b="1" dirty="0" err="1"/>
              <a:t>Metode</a:t>
            </a:r>
            <a:r>
              <a:rPr lang="en-ID" sz="2400" b="1" dirty="0"/>
              <a:t> </a:t>
            </a:r>
            <a:r>
              <a:rPr lang="en-ID" sz="2400" b="1" dirty="0" err="1"/>
              <a:t>Analisis</a:t>
            </a:r>
            <a:r>
              <a:rPr lang="en-ID" sz="2400" b="1" dirty="0"/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dirty="0" err="1"/>
              <a:t>Analisis</a:t>
            </a:r>
            <a:r>
              <a:rPr lang="en-ID" sz="2400" dirty="0"/>
              <a:t> data </a:t>
            </a:r>
            <a:r>
              <a:rPr lang="en-ID" sz="2400" dirty="0" err="1"/>
              <a:t>dalam</a:t>
            </a:r>
            <a:r>
              <a:rPr lang="en-ID" sz="2400" dirty="0"/>
              <a:t> </a:t>
            </a:r>
            <a:r>
              <a:rPr lang="en-ID" sz="2400" dirty="0" err="1"/>
              <a:t>penelitian</a:t>
            </a:r>
            <a:r>
              <a:rPr lang="en-ID" sz="2400" dirty="0"/>
              <a:t> </a:t>
            </a:r>
            <a:r>
              <a:rPr lang="en-ID" sz="2400" dirty="0" err="1"/>
              <a:t>ini</a:t>
            </a:r>
            <a:r>
              <a:rPr lang="en-ID" sz="2400" dirty="0"/>
              <a:t> </a:t>
            </a:r>
            <a:r>
              <a:rPr lang="en-ID" sz="2400" dirty="0" err="1"/>
              <a:t>menggunakan</a:t>
            </a:r>
            <a:r>
              <a:rPr lang="en-ID" sz="2400" dirty="0"/>
              <a:t> </a:t>
            </a:r>
            <a:r>
              <a:rPr lang="en-ID" sz="2400" dirty="0" err="1"/>
              <a:t>metode</a:t>
            </a:r>
            <a:r>
              <a:rPr lang="en-ID" sz="2400" dirty="0"/>
              <a:t> </a:t>
            </a:r>
            <a:r>
              <a:rPr lang="en-ID" sz="2400" b="1" dirty="0"/>
              <a:t>Structural Equation </a:t>
            </a:r>
            <a:r>
              <a:rPr lang="en-ID" sz="2400" b="1" dirty="0" err="1"/>
              <a:t>Modeling</a:t>
            </a:r>
            <a:r>
              <a:rPr lang="en-ID" sz="2400" b="1" dirty="0"/>
              <a:t> (SEM)</a:t>
            </a:r>
            <a:r>
              <a:rPr lang="en-ID" sz="2400" dirty="0"/>
              <a:t> </a:t>
            </a:r>
            <a:r>
              <a:rPr lang="en-ID" sz="2400" dirty="0" err="1"/>
              <a:t>berbasis</a:t>
            </a:r>
            <a:r>
              <a:rPr lang="en-ID" sz="2400" dirty="0"/>
              <a:t> </a:t>
            </a:r>
            <a:r>
              <a:rPr lang="en-ID" sz="2400" b="1" dirty="0"/>
              <a:t>Partial Least Square (PLS)</a:t>
            </a:r>
            <a:r>
              <a:rPr lang="en-ID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dirty="0" err="1"/>
              <a:t>Pengolahan</a:t>
            </a:r>
            <a:r>
              <a:rPr lang="en-ID" sz="2400" dirty="0"/>
              <a:t> data </a:t>
            </a:r>
            <a:r>
              <a:rPr lang="en-ID" sz="2400" dirty="0" err="1"/>
              <a:t>dilakukan</a:t>
            </a:r>
            <a:r>
              <a:rPr lang="en-ID" sz="2400" dirty="0"/>
              <a:t> </a:t>
            </a:r>
            <a:r>
              <a:rPr lang="en-ID" sz="2400" dirty="0" err="1"/>
              <a:t>dengan</a:t>
            </a:r>
            <a:r>
              <a:rPr lang="en-ID" sz="2400" dirty="0"/>
              <a:t> </a:t>
            </a:r>
            <a:r>
              <a:rPr lang="en-ID" sz="2400" dirty="0" err="1"/>
              <a:t>bantuan</a:t>
            </a:r>
            <a:r>
              <a:rPr lang="en-ID" sz="2400" dirty="0"/>
              <a:t> </a:t>
            </a:r>
            <a:r>
              <a:rPr lang="en-ID" sz="2400" dirty="0" err="1"/>
              <a:t>perangkat</a:t>
            </a:r>
            <a:r>
              <a:rPr lang="en-ID" sz="2400" dirty="0"/>
              <a:t> </a:t>
            </a:r>
            <a:r>
              <a:rPr lang="en-ID" sz="2400" dirty="0" err="1"/>
              <a:t>lunak</a:t>
            </a:r>
            <a:r>
              <a:rPr lang="en-ID" sz="2400" dirty="0"/>
              <a:t> </a:t>
            </a:r>
            <a:r>
              <a:rPr lang="en-ID" sz="2400" b="1" dirty="0" err="1"/>
              <a:t>SmartPLS</a:t>
            </a:r>
            <a:r>
              <a:rPr lang="en-ID" sz="2400" dirty="0"/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0196C36-947F-9351-51B2-43EA412BF7F7}"/>
              </a:ext>
            </a:extLst>
          </p:cNvPr>
          <p:cNvSpPr txBox="1"/>
          <p:nvPr/>
        </p:nvSpPr>
        <p:spPr>
          <a:xfrm>
            <a:off x="8492275" y="2309886"/>
            <a:ext cx="9144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b="1" dirty="0" err="1"/>
              <a:t>Tahapan</a:t>
            </a:r>
            <a:r>
              <a:rPr lang="en-ID" sz="2400" b="1" dirty="0"/>
              <a:t> </a:t>
            </a:r>
            <a:r>
              <a:rPr lang="en-ID" sz="2400" b="1" dirty="0" err="1"/>
              <a:t>Pengujian</a:t>
            </a:r>
            <a:r>
              <a:rPr lang="en-ID" sz="2400" b="1" dirty="0"/>
              <a:t> SEM</a:t>
            </a:r>
          </a:p>
          <a:p>
            <a:r>
              <a:rPr lang="en-ID" sz="2400" dirty="0" err="1"/>
              <a:t>Pengujian</a:t>
            </a:r>
            <a:r>
              <a:rPr lang="en-ID" sz="2400" dirty="0"/>
              <a:t> SEM </a:t>
            </a:r>
            <a:r>
              <a:rPr lang="en-ID" sz="2400" dirty="0" err="1"/>
              <a:t>dalam</a:t>
            </a:r>
            <a:r>
              <a:rPr lang="en-ID" sz="2400" dirty="0"/>
              <a:t> </a:t>
            </a:r>
            <a:r>
              <a:rPr lang="en-ID" sz="2400" dirty="0" err="1"/>
              <a:t>penelitian</a:t>
            </a:r>
            <a:r>
              <a:rPr lang="en-ID" sz="2400" dirty="0"/>
              <a:t> </a:t>
            </a:r>
            <a:r>
              <a:rPr lang="en-ID" sz="2400" dirty="0" err="1"/>
              <a:t>ini</a:t>
            </a:r>
            <a:r>
              <a:rPr lang="en-ID" sz="2400" dirty="0"/>
              <a:t> </a:t>
            </a:r>
            <a:r>
              <a:rPr lang="en-ID" sz="2400" dirty="0" err="1"/>
              <a:t>dilakukan</a:t>
            </a:r>
            <a:r>
              <a:rPr lang="en-ID" sz="2400" dirty="0"/>
              <a:t> </a:t>
            </a:r>
            <a:r>
              <a:rPr lang="en-ID" sz="2400" dirty="0" err="1"/>
              <a:t>melalui</a:t>
            </a:r>
            <a:r>
              <a:rPr lang="en-ID" sz="2400" dirty="0"/>
              <a:t> dua </a:t>
            </a:r>
            <a:r>
              <a:rPr lang="en-ID" sz="2400" dirty="0" err="1"/>
              <a:t>tahap</a:t>
            </a:r>
            <a:r>
              <a:rPr lang="en-ID" sz="2400" dirty="0"/>
              <a:t> </a:t>
            </a:r>
            <a:r>
              <a:rPr lang="en-ID" sz="2400" dirty="0" err="1"/>
              <a:t>utama</a:t>
            </a:r>
            <a:r>
              <a:rPr lang="en-ID" sz="2400" dirty="0"/>
              <a:t>, </a:t>
            </a:r>
            <a:r>
              <a:rPr lang="en-ID" sz="2400" dirty="0" err="1"/>
              <a:t>yaitu</a:t>
            </a:r>
            <a:r>
              <a:rPr lang="en-ID" sz="2400" dirty="0"/>
              <a:t>:</a:t>
            </a:r>
          </a:p>
          <a:p>
            <a:pPr>
              <a:buFont typeface="+mj-lt"/>
              <a:buAutoNum type="arabicPeriod"/>
            </a:pPr>
            <a:r>
              <a:rPr lang="en-ID" sz="2400" b="1" dirty="0" err="1"/>
              <a:t>Pengujian</a:t>
            </a:r>
            <a:r>
              <a:rPr lang="en-ID" sz="2400" b="1" dirty="0"/>
              <a:t> Model </a:t>
            </a:r>
            <a:r>
              <a:rPr lang="en-ID" sz="2400" b="1" dirty="0" err="1"/>
              <a:t>Pengukuran</a:t>
            </a:r>
            <a:r>
              <a:rPr lang="en-ID" sz="2400" b="1" dirty="0"/>
              <a:t> (Outer Model)</a:t>
            </a:r>
            <a:endParaRPr lang="en-ID" sz="2400" dirty="0"/>
          </a:p>
          <a:p>
            <a:pPr marL="742950" lvl="1" indent="-285750">
              <a:buFont typeface="+mj-lt"/>
              <a:buAutoNum type="arabicPeriod"/>
            </a:pPr>
            <a:r>
              <a:rPr lang="en-ID" sz="2400" dirty="0"/>
              <a:t>Uji </a:t>
            </a:r>
            <a:r>
              <a:rPr lang="en-ID" sz="2400" dirty="0" err="1"/>
              <a:t>validitas</a:t>
            </a:r>
            <a:r>
              <a:rPr lang="en-ID" sz="2400" dirty="0"/>
              <a:t> </a:t>
            </a:r>
            <a:r>
              <a:rPr lang="en-ID" sz="2400" dirty="0" err="1"/>
              <a:t>konvergen</a:t>
            </a:r>
            <a:r>
              <a:rPr lang="en-ID" sz="2400" dirty="0"/>
              <a:t> (outer loading, AVE)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D" sz="2400" dirty="0"/>
              <a:t>Uji </a:t>
            </a:r>
            <a:r>
              <a:rPr lang="en-ID" sz="2400" dirty="0" err="1"/>
              <a:t>validitas</a:t>
            </a:r>
            <a:r>
              <a:rPr lang="en-ID" sz="2400" dirty="0"/>
              <a:t> </a:t>
            </a:r>
            <a:r>
              <a:rPr lang="en-ID" sz="2400" dirty="0" err="1"/>
              <a:t>diskriminan</a:t>
            </a:r>
            <a:endParaRPr lang="en-ID" sz="2400" dirty="0"/>
          </a:p>
          <a:p>
            <a:pPr marL="742950" lvl="1" indent="-285750">
              <a:buFont typeface="+mj-lt"/>
              <a:buAutoNum type="arabicPeriod"/>
            </a:pPr>
            <a:r>
              <a:rPr lang="en-ID" sz="2400" dirty="0"/>
              <a:t>Uji </a:t>
            </a:r>
            <a:r>
              <a:rPr lang="en-ID" sz="2400" dirty="0" err="1"/>
              <a:t>reliabilitas</a:t>
            </a:r>
            <a:r>
              <a:rPr lang="en-ID" sz="2400" dirty="0"/>
              <a:t> (Cronbach’s Alpha dan Composite Reliability)</a:t>
            </a:r>
          </a:p>
          <a:p>
            <a:pPr>
              <a:buFont typeface="+mj-lt"/>
              <a:buAutoNum type="arabicPeriod"/>
            </a:pPr>
            <a:r>
              <a:rPr lang="en-ID" sz="2400" b="1" dirty="0" err="1"/>
              <a:t>Pengujian</a:t>
            </a:r>
            <a:r>
              <a:rPr lang="en-ID" sz="2400" b="1" dirty="0"/>
              <a:t> Model </a:t>
            </a:r>
            <a:r>
              <a:rPr lang="en-ID" sz="2400" b="1" dirty="0" err="1"/>
              <a:t>Struktural</a:t>
            </a:r>
            <a:r>
              <a:rPr lang="en-ID" sz="2400" b="1" dirty="0"/>
              <a:t> (Inner Model)</a:t>
            </a:r>
            <a:endParaRPr lang="en-ID" sz="2400" dirty="0"/>
          </a:p>
          <a:p>
            <a:pPr marL="742950" lvl="1" indent="-285750">
              <a:buFont typeface="+mj-lt"/>
              <a:buAutoNum type="arabicPeriod"/>
            </a:pPr>
            <a:r>
              <a:rPr lang="en-ID" sz="2400" dirty="0"/>
              <a:t>Uji </a:t>
            </a:r>
            <a:r>
              <a:rPr lang="en-ID" sz="2400" dirty="0" err="1"/>
              <a:t>multikolinearitas</a:t>
            </a:r>
            <a:r>
              <a:rPr lang="en-ID" sz="2400" dirty="0"/>
              <a:t> (VIF)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D" sz="2400" dirty="0"/>
              <a:t>Uji Model fit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D" sz="2400" dirty="0"/>
              <a:t>Uji </a:t>
            </a:r>
            <a:r>
              <a:rPr lang="en-ID" sz="2400" dirty="0" err="1"/>
              <a:t>koefisien</a:t>
            </a:r>
            <a:r>
              <a:rPr lang="en-ID" sz="2400" dirty="0"/>
              <a:t> </a:t>
            </a:r>
            <a:r>
              <a:rPr lang="en-ID" sz="2400" dirty="0" err="1"/>
              <a:t>determinasi</a:t>
            </a:r>
            <a:r>
              <a:rPr lang="en-ID" sz="2400" dirty="0"/>
              <a:t> (R Square)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D" sz="2400" dirty="0"/>
              <a:t>Uji effect size (f Square)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D" sz="2400" dirty="0"/>
              <a:t>Uji predictive relevance (Q Square)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D" sz="2400" dirty="0"/>
              <a:t>Uji </a:t>
            </a:r>
            <a:r>
              <a:rPr lang="en-ID" sz="2400" dirty="0" err="1"/>
              <a:t>signifikansi</a:t>
            </a:r>
            <a:r>
              <a:rPr lang="en-ID" sz="2400" dirty="0"/>
              <a:t> </a:t>
            </a:r>
            <a:r>
              <a:rPr lang="en-ID" sz="2400" dirty="0" err="1"/>
              <a:t>hubungan</a:t>
            </a:r>
            <a:r>
              <a:rPr lang="en-ID" sz="2400" dirty="0"/>
              <a:t> </a:t>
            </a:r>
            <a:r>
              <a:rPr lang="en-ID" sz="2400" dirty="0" err="1"/>
              <a:t>antar</a:t>
            </a:r>
            <a:r>
              <a:rPr lang="en-ID" sz="2400" dirty="0"/>
              <a:t> </a:t>
            </a:r>
            <a:r>
              <a:rPr lang="en-ID" sz="2400" dirty="0" err="1"/>
              <a:t>variabel</a:t>
            </a:r>
            <a:r>
              <a:rPr lang="en-ID" sz="2400" dirty="0"/>
              <a:t> (Path Coefficient, dan P-value</a:t>
            </a:r>
            <a:r>
              <a:rPr lang="en-ID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7699221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AutoShape 6"/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grpSp>
        <p:nvGrpSpPr>
          <p:cNvPr id="39" name="Group 39"/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ts val="3283"/>
                </a:lnSpc>
              </a:pP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Pengaruh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Kepuasan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Kerja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,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Budaya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Organisasi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dan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Motivasi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Terhadap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Retensi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Karyawan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Dengan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Kompensasi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Sebagai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Variabel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Pemoderasi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</a:p>
            <a:p>
              <a:pPr>
                <a:lnSpc>
                  <a:spcPts val="3283"/>
                </a:lnSpc>
              </a:pPr>
              <a:r>
                <a:rPr lang="en-US" sz="2400" spc="-137" dirty="0">
                  <a:solidFill>
                    <a:srgbClr val="FF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(</a:t>
              </a:r>
              <a:r>
                <a:rPr lang="id-ID" sz="2400" b="1" dirty="0">
                  <a:solidFill>
                    <a:srgbClr val="FF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Studi Pada Perusahaan </a:t>
              </a:r>
              <a:r>
                <a:rPr lang="id-ID" sz="2400" b="1" i="1" dirty="0">
                  <a:solidFill>
                    <a:srgbClr val="FF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Frozen Food</a:t>
              </a:r>
              <a:r>
                <a:rPr lang="id-ID" sz="2400" b="1" dirty="0">
                  <a:solidFill>
                    <a:srgbClr val="FF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di Kawasan Tangerang</a:t>
              </a:r>
              <a:r>
                <a:rPr lang="en-US" sz="2400" spc="-137" dirty="0">
                  <a:solidFill>
                    <a:srgbClr val="FF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)</a:t>
              </a:r>
              <a:endParaRPr lang="en-US" sz="2400" spc="-137" dirty="0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endParaRPr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89D62E63-1EF7-5021-EBEE-4DD8DD81DC2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58" y="2167700"/>
            <a:ext cx="8107020" cy="5788519"/>
          </a:xfrm>
          <a:prstGeom prst="rect">
            <a:avLst/>
          </a:prstGeom>
        </p:spPr>
      </p:pic>
      <p:sp>
        <p:nvSpPr>
          <p:cNvPr id="47" name="TextBox 41">
            <a:extLst>
              <a:ext uri="{FF2B5EF4-FFF2-40B4-BE49-F238E27FC236}">
                <a16:creationId xmlns:a16="http://schemas.microsoft.com/office/drawing/2014/main" id="{4BD8925E-B791-74B6-4C05-45B9C603282E}"/>
              </a:ext>
            </a:extLst>
          </p:cNvPr>
          <p:cNvSpPr txBox="1"/>
          <p:nvPr/>
        </p:nvSpPr>
        <p:spPr>
          <a:xfrm>
            <a:off x="2385505" y="2015256"/>
            <a:ext cx="6106770" cy="367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b="1" dirty="0">
                <a:solidFill>
                  <a:srgbClr val="000000"/>
                </a:solidFill>
                <a:latin typeface="Abadi" panose="020B0604020104020204" pitchFamily="34" charset="0"/>
                <a:ea typeface="Calibri (MS) Bold"/>
                <a:cs typeface="Calibri (MS) Bold"/>
                <a:sym typeface="Calibri (MS) Bold"/>
              </a:rPr>
              <a:t>1.1.1 OUTER LOADING &gt;= 0.7</a:t>
            </a: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47B01C20-12BA-C0A9-BFE1-DF87141EF1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526749"/>
              </p:ext>
            </p:extLst>
          </p:nvPr>
        </p:nvGraphicFramePr>
        <p:xfrm>
          <a:off x="11277600" y="2095500"/>
          <a:ext cx="5996643" cy="31292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93932">
                  <a:extLst>
                    <a:ext uri="{9D8B030D-6E8A-4147-A177-3AD203B41FA5}">
                      <a16:colId xmlns:a16="http://schemas.microsoft.com/office/drawing/2014/main" val="942256158"/>
                    </a:ext>
                  </a:extLst>
                </a:gridCol>
                <a:gridCol w="2302711">
                  <a:extLst>
                    <a:ext uri="{9D8B030D-6E8A-4147-A177-3AD203B41FA5}">
                      <a16:colId xmlns:a16="http://schemas.microsoft.com/office/drawing/2014/main" val="3647066006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</a:rPr>
                        <a:t>VARIABEL</a:t>
                      </a:r>
                      <a:r>
                        <a:rPr lang="id-ID" sz="2000" dirty="0">
                          <a:effectLst/>
                        </a:rPr>
                        <a:t> </a:t>
                      </a:r>
                      <a:endParaRPr lang="en-ID" sz="20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000" dirty="0">
                          <a:effectLst/>
                        </a:rPr>
                        <a:t>Average Variance Extracted (AVE)</a:t>
                      </a:r>
                      <a:endParaRPr lang="en-ID" sz="20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35941487"/>
                  </a:ext>
                </a:extLst>
              </a:tr>
              <a:tr h="39725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000">
                          <a:effectLst/>
                        </a:rPr>
                        <a:t>X1 - Kepuasan Kerja</a:t>
                      </a:r>
                      <a:endParaRPr lang="en-ID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000" dirty="0">
                          <a:effectLst/>
                        </a:rPr>
                        <a:t>0,747</a:t>
                      </a:r>
                      <a:endParaRPr lang="en-ID" sz="20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39931556"/>
                  </a:ext>
                </a:extLst>
              </a:tr>
              <a:tr h="39725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000">
                          <a:effectLst/>
                        </a:rPr>
                        <a:t>X2 - Budaya Organisasi</a:t>
                      </a:r>
                      <a:endParaRPr lang="en-ID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000" dirty="0">
                          <a:effectLst/>
                        </a:rPr>
                        <a:t>0,699</a:t>
                      </a:r>
                      <a:endParaRPr lang="en-ID" sz="20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24191535"/>
                  </a:ext>
                </a:extLst>
              </a:tr>
              <a:tr h="39725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000">
                          <a:effectLst/>
                        </a:rPr>
                        <a:t>X3 - Motivasi</a:t>
                      </a:r>
                      <a:endParaRPr lang="en-ID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000" dirty="0">
                          <a:effectLst/>
                        </a:rPr>
                        <a:t>0,753</a:t>
                      </a:r>
                      <a:endParaRPr lang="en-ID" sz="20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54181981"/>
                  </a:ext>
                </a:extLst>
              </a:tr>
              <a:tr h="39725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000">
                          <a:effectLst/>
                        </a:rPr>
                        <a:t>Z - Kompensasi</a:t>
                      </a:r>
                      <a:endParaRPr lang="en-ID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000" dirty="0">
                          <a:effectLst/>
                        </a:rPr>
                        <a:t>0,816</a:t>
                      </a:r>
                      <a:endParaRPr lang="en-ID" sz="20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27696476"/>
                  </a:ext>
                </a:extLst>
              </a:tr>
              <a:tr h="39725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000">
                          <a:effectLst/>
                        </a:rPr>
                        <a:t>Y - Retensi Karyawan</a:t>
                      </a:r>
                      <a:endParaRPr lang="en-ID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000" dirty="0">
                          <a:effectLst/>
                        </a:rPr>
                        <a:t>0,797</a:t>
                      </a:r>
                      <a:endParaRPr lang="en-ID" sz="20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40285896"/>
                  </a:ext>
                </a:extLst>
              </a:tr>
            </a:tbl>
          </a:graphicData>
        </a:graphic>
      </p:graphicFrame>
      <p:sp>
        <p:nvSpPr>
          <p:cNvPr id="49" name="TextBox 41">
            <a:extLst>
              <a:ext uri="{FF2B5EF4-FFF2-40B4-BE49-F238E27FC236}">
                <a16:creationId xmlns:a16="http://schemas.microsoft.com/office/drawing/2014/main" id="{98B3FCC3-CA1B-CBDA-E064-D5A8B5FB5CDF}"/>
              </a:ext>
            </a:extLst>
          </p:cNvPr>
          <p:cNvSpPr txBox="1"/>
          <p:nvPr/>
        </p:nvSpPr>
        <p:spPr>
          <a:xfrm>
            <a:off x="11247403" y="1556592"/>
            <a:ext cx="6106770" cy="367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b="1" dirty="0">
                <a:solidFill>
                  <a:srgbClr val="000000"/>
                </a:solidFill>
                <a:latin typeface="Abadi" panose="020B0604020104020204" pitchFamily="34" charset="0"/>
                <a:ea typeface="Calibri (MS) Bold"/>
                <a:cs typeface="Calibri (MS) Bold"/>
                <a:sym typeface="Calibri (MS) Bold"/>
              </a:rPr>
              <a:t>1.1.2 UJI AVE (</a:t>
            </a:r>
            <a:r>
              <a:rPr lang="en-ID" b="1" dirty="0"/>
              <a:t>Average Variance Extracted)</a:t>
            </a:r>
            <a:r>
              <a:rPr lang="en-ID" dirty="0"/>
              <a:t> </a:t>
            </a:r>
            <a:r>
              <a:rPr lang="en-US" b="1" dirty="0">
                <a:solidFill>
                  <a:srgbClr val="000000"/>
                </a:solidFill>
                <a:latin typeface="Abadi" panose="020B0604020104020204" pitchFamily="34" charset="0"/>
                <a:ea typeface="Calibri (MS) Bold"/>
                <a:cs typeface="Calibri (MS) Bold"/>
                <a:sym typeface="Calibri (MS) Bold"/>
              </a:rPr>
              <a:t>&gt; 0.5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957CB41-3748-6DEB-5CAB-F45FE9D063C1}"/>
              </a:ext>
            </a:extLst>
          </p:cNvPr>
          <p:cNvSpPr txBox="1"/>
          <p:nvPr/>
        </p:nvSpPr>
        <p:spPr>
          <a:xfrm>
            <a:off x="11247403" y="5288333"/>
            <a:ext cx="57762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2000" dirty="0"/>
              <a:t>Hasil </a:t>
            </a:r>
            <a:r>
              <a:rPr lang="en-ID" sz="2000" dirty="0" err="1"/>
              <a:t>pengujian</a:t>
            </a:r>
            <a:r>
              <a:rPr lang="en-ID" sz="2000" dirty="0"/>
              <a:t> </a:t>
            </a:r>
            <a:r>
              <a:rPr lang="en-ID" sz="2000" b="1" dirty="0" err="1"/>
              <a:t>validitas</a:t>
            </a:r>
            <a:r>
              <a:rPr lang="en-ID" sz="2000" b="1" dirty="0"/>
              <a:t> </a:t>
            </a:r>
            <a:r>
              <a:rPr lang="en-ID" sz="2000" b="1" dirty="0" err="1"/>
              <a:t>konvergen</a:t>
            </a:r>
            <a:r>
              <a:rPr lang="en-ID" sz="2000" dirty="0"/>
              <a:t> </a:t>
            </a:r>
            <a:r>
              <a:rPr lang="en-ID" sz="2000" dirty="0" err="1"/>
              <a:t>menunjukkan</a:t>
            </a:r>
            <a:r>
              <a:rPr lang="en-ID" sz="2000" dirty="0"/>
              <a:t> </a:t>
            </a:r>
            <a:r>
              <a:rPr lang="en-ID" sz="2000" dirty="0" err="1"/>
              <a:t>bahwa</a:t>
            </a:r>
            <a:r>
              <a:rPr lang="en-ID" sz="2000" dirty="0"/>
              <a:t> </a:t>
            </a:r>
            <a:r>
              <a:rPr lang="en-ID" sz="2000" dirty="0" err="1"/>
              <a:t>seluruh</a:t>
            </a:r>
            <a:r>
              <a:rPr lang="en-ID" sz="2000" dirty="0"/>
              <a:t> </a:t>
            </a:r>
            <a:r>
              <a:rPr lang="en-ID" sz="2000" dirty="0" err="1"/>
              <a:t>konstruk</a:t>
            </a:r>
            <a:r>
              <a:rPr lang="en-ID" sz="2000" dirty="0"/>
              <a:t> </a:t>
            </a:r>
            <a:r>
              <a:rPr lang="en-ID" sz="2000" dirty="0" err="1"/>
              <a:t>memiliki</a:t>
            </a:r>
            <a:r>
              <a:rPr lang="en-ID" sz="2000" dirty="0"/>
              <a:t> </a:t>
            </a:r>
            <a:r>
              <a:rPr lang="en-ID" sz="2000" dirty="0" err="1"/>
              <a:t>nilai</a:t>
            </a:r>
            <a:r>
              <a:rPr lang="en-ID" sz="2000" dirty="0"/>
              <a:t> </a:t>
            </a:r>
            <a:r>
              <a:rPr lang="en-ID" sz="2000" b="1" dirty="0"/>
              <a:t>Average Variance Extracted (AVE) di </a:t>
            </a:r>
            <a:r>
              <a:rPr lang="en-ID" sz="2000" b="1" dirty="0" err="1"/>
              <a:t>atas</a:t>
            </a:r>
            <a:r>
              <a:rPr lang="en-ID" sz="2000" b="1" dirty="0"/>
              <a:t> 0,50</a:t>
            </a:r>
            <a:r>
              <a:rPr lang="en-ID" sz="2000" dirty="0"/>
              <a:t>. Nilai AVE </a:t>
            </a:r>
            <a:r>
              <a:rPr lang="en-ID" sz="2000" dirty="0" err="1"/>
              <a:t>tertinggi</a:t>
            </a:r>
            <a:r>
              <a:rPr lang="en-ID" sz="2000" dirty="0"/>
              <a:t> </a:t>
            </a:r>
            <a:r>
              <a:rPr lang="en-ID" sz="2000" dirty="0" err="1"/>
              <a:t>terdapat</a:t>
            </a:r>
            <a:r>
              <a:rPr lang="en-ID" sz="2000" dirty="0"/>
              <a:t> pada </a:t>
            </a:r>
            <a:r>
              <a:rPr lang="en-ID" sz="2000" dirty="0" err="1"/>
              <a:t>variabel</a:t>
            </a:r>
            <a:r>
              <a:rPr lang="en-ID" sz="2000" dirty="0"/>
              <a:t> </a:t>
            </a:r>
            <a:r>
              <a:rPr lang="en-ID" sz="2000" b="1" dirty="0" err="1"/>
              <a:t>kompensasi</a:t>
            </a:r>
            <a:r>
              <a:rPr lang="en-ID" sz="2000" b="1" dirty="0"/>
              <a:t> (0,816)</a:t>
            </a:r>
            <a:r>
              <a:rPr lang="en-ID" sz="2000" dirty="0"/>
              <a:t>, </a:t>
            </a:r>
            <a:r>
              <a:rPr lang="en-ID" sz="2000" dirty="0" err="1"/>
              <a:t>sedangkan</a:t>
            </a:r>
            <a:r>
              <a:rPr lang="en-ID" sz="2000" dirty="0"/>
              <a:t> </a:t>
            </a:r>
            <a:r>
              <a:rPr lang="en-ID" sz="2000" dirty="0" err="1"/>
              <a:t>nilai</a:t>
            </a:r>
            <a:r>
              <a:rPr lang="en-ID" sz="2000" dirty="0"/>
              <a:t> AVE </a:t>
            </a:r>
            <a:r>
              <a:rPr lang="en-ID" sz="2000" dirty="0" err="1"/>
              <a:t>terendah</a:t>
            </a:r>
            <a:r>
              <a:rPr lang="en-ID" sz="2000" dirty="0"/>
              <a:t> </a:t>
            </a:r>
            <a:r>
              <a:rPr lang="en-ID" sz="2000" dirty="0" err="1"/>
              <a:t>terdapat</a:t>
            </a:r>
            <a:r>
              <a:rPr lang="en-ID" sz="2000" dirty="0"/>
              <a:t> pada </a:t>
            </a:r>
            <a:r>
              <a:rPr lang="en-ID" sz="2000" b="1" dirty="0" err="1"/>
              <a:t>budaya</a:t>
            </a:r>
            <a:r>
              <a:rPr lang="en-ID" sz="2000" b="1" dirty="0"/>
              <a:t> </a:t>
            </a:r>
            <a:r>
              <a:rPr lang="en-ID" sz="2000" b="1" dirty="0" err="1"/>
              <a:t>organisasi</a:t>
            </a:r>
            <a:r>
              <a:rPr lang="en-ID" sz="2000" b="1" dirty="0"/>
              <a:t> (0,699)</a:t>
            </a:r>
            <a:r>
              <a:rPr lang="en-ID" sz="2000" dirty="0"/>
              <a:t>, </a:t>
            </a:r>
            <a:r>
              <a:rPr lang="en-ID" sz="2000" dirty="0" err="1"/>
              <a:t>namun</a:t>
            </a:r>
            <a:r>
              <a:rPr lang="en-ID" sz="2000" dirty="0"/>
              <a:t> </a:t>
            </a:r>
            <a:r>
              <a:rPr lang="en-ID" sz="2000" dirty="0" err="1"/>
              <a:t>tetap</a:t>
            </a:r>
            <a:r>
              <a:rPr lang="en-ID" sz="2000" dirty="0"/>
              <a:t> </a:t>
            </a:r>
            <a:r>
              <a:rPr lang="en-ID" sz="2000" dirty="0" err="1"/>
              <a:t>berada</a:t>
            </a:r>
            <a:r>
              <a:rPr lang="en-ID" sz="2000" dirty="0"/>
              <a:t> di </a:t>
            </a:r>
            <a:r>
              <a:rPr lang="en-ID" sz="2000" dirty="0" err="1"/>
              <a:t>atas</a:t>
            </a:r>
            <a:r>
              <a:rPr lang="en-ID" sz="2000" dirty="0"/>
              <a:t> batas minimum yang </a:t>
            </a:r>
            <a:r>
              <a:rPr lang="en-ID" sz="2000" dirty="0" err="1"/>
              <a:t>disyaratkan</a:t>
            </a:r>
            <a:r>
              <a:rPr lang="en-ID" sz="2000" dirty="0"/>
              <a:t>. </a:t>
            </a:r>
            <a:r>
              <a:rPr lang="en-ID" sz="2000" dirty="0" err="1"/>
              <a:t>Dengan</a:t>
            </a:r>
            <a:r>
              <a:rPr lang="en-ID" sz="2000" dirty="0"/>
              <a:t> </a:t>
            </a:r>
            <a:r>
              <a:rPr lang="en-ID" sz="2000" dirty="0" err="1"/>
              <a:t>demikian</a:t>
            </a:r>
            <a:r>
              <a:rPr lang="en-ID" sz="2000" dirty="0"/>
              <a:t>, </a:t>
            </a:r>
            <a:r>
              <a:rPr lang="en-ID" sz="2000" dirty="0" err="1"/>
              <a:t>seluruh</a:t>
            </a:r>
            <a:r>
              <a:rPr lang="en-ID" sz="2000" dirty="0"/>
              <a:t> </a:t>
            </a:r>
            <a:r>
              <a:rPr lang="en-ID" sz="2000" dirty="0" err="1"/>
              <a:t>konstruk</a:t>
            </a:r>
            <a:r>
              <a:rPr lang="en-ID" sz="2000" dirty="0"/>
              <a:t> </a:t>
            </a:r>
            <a:r>
              <a:rPr lang="en-ID" sz="2000" dirty="0" err="1"/>
              <a:t>dalam</a:t>
            </a:r>
            <a:r>
              <a:rPr lang="en-ID" sz="2000" dirty="0"/>
              <a:t> </a:t>
            </a:r>
            <a:r>
              <a:rPr lang="en-ID" sz="2000" dirty="0" err="1"/>
              <a:t>penelitian</a:t>
            </a:r>
            <a:r>
              <a:rPr lang="en-ID" sz="2000" dirty="0"/>
              <a:t> </a:t>
            </a:r>
            <a:r>
              <a:rPr lang="en-ID" sz="2000" dirty="0" err="1"/>
              <a:t>ini</a:t>
            </a:r>
            <a:r>
              <a:rPr lang="en-ID" sz="2000" dirty="0"/>
              <a:t> </a:t>
            </a:r>
            <a:r>
              <a:rPr lang="en-ID" sz="2000" b="1" dirty="0" err="1"/>
              <a:t>memenuhi</a:t>
            </a:r>
            <a:r>
              <a:rPr lang="en-ID" sz="2000" b="1" dirty="0"/>
              <a:t> </a:t>
            </a:r>
            <a:r>
              <a:rPr lang="en-ID" sz="2000" b="1" dirty="0" err="1"/>
              <a:t>kriteria</a:t>
            </a:r>
            <a:r>
              <a:rPr lang="en-ID" sz="2000" b="1" dirty="0"/>
              <a:t> </a:t>
            </a:r>
            <a:r>
              <a:rPr lang="en-ID" sz="2000" b="1" dirty="0" err="1"/>
              <a:t>validitas</a:t>
            </a:r>
            <a:r>
              <a:rPr lang="en-ID" sz="2000" b="1" dirty="0"/>
              <a:t> </a:t>
            </a:r>
            <a:r>
              <a:rPr lang="en-ID" sz="2000" b="1" dirty="0" err="1"/>
              <a:t>konvergen</a:t>
            </a:r>
            <a:r>
              <a:rPr lang="en-ID" sz="2000" dirty="0"/>
              <a:t>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7393E15-E4D5-67AA-4D2E-00049681E456}"/>
              </a:ext>
            </a:extLst>
          </p:cNvPr>
          <p:cNvSpPr txBox="1"/>
          <p:nvPr/>
        </p:nvSpPr>
        <p:spPr>
          <a:xfrm>
            <a:off x="1237849" y="7801954"/>
            <a:ext cx="84018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/>
            <a:r>
              <a:rPr lang="en-ID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Seluruh</a:t>
            </a:r>
            <a:r>
              <a:rPr lang="en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indikator</a:t>
            </a:r>
            <a:r>
              <a:rPr lang="en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pada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variabel</a:t>
            </a:r>
            <a:r>
              <a:rPr lang="en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Kepuasan</a:t>
            </a:r>
            <a:r>
              <a:rPr lang="en-ID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Kerja</a:t>
            </a:r>
            <a:r>
              <a:rPr lang="en-ID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ID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Budaya</a:t>
            </a:r>
            <a:r>
              <a:rPr lang="en-ID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Organisasi</a:t>
            </a:r>
            <a:r>
              <a:rPr lang="en-ID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ID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Motivasi</a:t>
            </a:r>
            <a:r>
              <a:rPr lang="en-ID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ID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Kompensasi</a:t>
            </a:r>
            <a:r>
              <a:rPr lang="en-ID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dan </a:t>
            </a:r>
            <a:r>
              <a:rPr lang="en-ID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Retensi</a:t>
            </a:r>
            <a:r>
              <a:rPr lang="en-ID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Karyawan</a:t>
            </a:r>
            <a:r>
              <a:rPr lang="en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memiliki</a:t>
            </a:r>
            <a:r>
              <a:rPr lang="en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nilai</a:t>
            </a:r>
            <a:r>
              <a:rPr lang="en-ID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outer loading &gt; 0,70</a:t>
            </a:r>
            <a:r>
              <a:rPr lang="en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Hal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ini</a:t>
            </a:r>
            <a:r>
              <a:rPr lang="en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menunjukkan</a:t>
            </a:r>
            <a:r>
              <a:rPr lang="en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bahwa</a:t>
            </a:r>
            <a:r>
              <a:rPr lang="en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seluruh</a:t>
            </a:r>
            <a:r>
              <a:rPr lang="en-ID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indikator</a:t>
            </a:r>
            <a:r>
              <a:rPr lang="en-ID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valid dan </a:t>
            </a:r>
            <a:r>
              <a:rPr lang="en-ID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mampu</a:t>
            </a:r>
            <a:r>
              <a:rPr lang="en-ID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merepresentasikan</a:t>
            </a:r>
            <a:r>
              <a:rPr lang="en-ID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konstruknya</a:t>
            </a:r>
            <a:r>
              <a:rPr lang="en-ID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en-ID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baik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.Dengan</a:t>
            </a:r>
            <a:r>
              <a:rPr lang="en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demikian</a:t>
            </a:r>
            <a:r>
              <a:rPr lang="en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ID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model </a:t>
            </a:r>
            <a:r>
              <a:rPr lang="en-ID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pengukuran</a:t>
            </a:r>
            <a:r>
              <a:rPr lang="en-ID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dinyatakan</a:t>
            </a:r>
            <a:r>
              <a:rPr lang="en-ID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valid dan </a:t>
            </a:r>
            <a:r>
              <a:rPr lang="en-ID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reliabel</a:t>
            </a:r>
            <a:endParaRPr lang="en-ID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3" name="TextBox 41">
            <a:extLst>
              <a:ext uri="{FF2B5EF4-FFF2-40B4-BE49-F238E27FC236}">
                <a16:creationId xmlns:a16="http://schemas.microsoft.com/office/drawing/2014/main" id="{C0E7AA83-0BC8-0463-9EFC-D9966259F7B9}"/>
              </a:ext>
            </a:extLst>
          </p:cNvPr>
          <p:cNvSpPr txBox="1"/>
          <p:nvPr/>
        </p:nvSpPr>
        <p:spPr>
          <a:xfrm>
            <a:off x="475008" y="1269086"/>
            <a:ext cx="6106770" cy="367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b="1" dirty="0">
                <a:solidFill>
                  <a:srgbClr val="000000"/>
                </a:solidFill>
                <a:latin typeface="Abadi" panose="020B0604020104020204" pitchFamily="34" charset="0"/>
                <a:ea typeface="Calibri (MS) Bold"/>
                <a:cs typeface="Calibri (MS) Bold"/>
                <a:sym typeface="Calibri (MS) Bold"/>
              </a:rPr>
              <a:t>1. UJI VALIDITAS KONVERGEN</a:t>
            </a:r>
          </a:p>
        </p:txBody>
      </p:sp>
    </p:spTree>
    <p:extLst>
      <p:ext uri="{BB962C8B-B14F-4D97-AF65-F5344CB8AC3E}">
        <p14:creationId xmlns:p14="http://schemas.microsoft.com/office/powerpoint/2010/main" val="558676629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AutoShape 6"/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grpSp>
        <p:nvGrpSpPr>
          <p:cNvPr id="39" name="Group 39"/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283"/>
                </a:lnSpc>
              </a:pP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Pengaruh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Kepuasan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Kerja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,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Budaya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Organisasi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dan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Motivasi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Terhadap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Retensi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Karyawan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Dengan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Kompensasi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Sebagai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Variabel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Pemoderasi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</a:p>
            <a:p>
              <a:pPr algn="ctr">
                <a:lnSpc>
                  <a:spcPts val="3283"/>
                </a:lnSpc>
              </a:pPr>
              <a:r>
                <a:rPr lang="en-US" sz="2400" spc="-137" dirty="0">
                  <a:solidFill>
                    <a:srgbClr val="FF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(</a:t>
              </a:r>
              <a:r>
                <a:rPr lang="id-ID" sz="2400" b="1" dirty="0">
                  <a:solidFill>
                    <a:srgbClr val="FF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Studi Pada Perusahaan </a:t>
              </a:r>
              <a:r>
                <a:rPr lang="id-ID" sz="2400" b="1" i="1" dirty="0">
                  <a:solidFill>
                    <a:srgbClr val="FF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Frozen Food</a:t>
              </a:r>
              <a:r>
                <a:rPr lang="id-ID" sz="2400" b="1" dirty="0">
                  <a:solidFill>
                    <a:srgbClr val="FF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di Kawasan Tangerang</a:t>
              </a:r>
              <a:r>
                <a:rPr lang="en-US" sz="2400" spc="-137" dirty="0">
                  <a:solidFill>
                    <a:srgbClr val="FF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)</a:t>
              </a:r>
              <a:endParaRPr lang="en-US" sz="2400" spc="-137" dirty="0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endParaRPr>
            </a:p>
          </p:txBody>
        </p:sp>
      </p:grpSp>
      <p:sp>
        <p:nvSpPr>
          <p:cNvPr id="47" name="TextBox 41">
            <a:extLst>
              <a:ext uri="{FF2B5EF4-FFF2-40B4-BE49-F238E27FC236}">
                <a16:creationId xmlns:a16="http://schemas.microsoft.com/office/drawing/2014/main" id="{4BD8925E-B791-74B6-4C05-45B9C603282E}"/>
              </a:ext>
            </a:extLst>
          </p:cNvPr>
          <p:cNvSpPr txBox="1"/>
          <p:nvPr/>
        </p:nvSpPr>
        <p:spPr>
          <a:xfrm>
            <a:off x="257099" y="1729183"/>
            <a:ext cx="6106770" cy="367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b="1" dirty="0">
                <a:solidFill>
                  <a:srgbClr val="000000"/>
                </a:solidFill>
                <a:latin typeface="Abadi" panose="020B0604020104020204" pitchFamily="34" charset="0"/>
                <a:ea typeface="Calibri (MS) Bold"/>
                <a:cs typeface="Calibri (MS) Bold"/>
                <a:sym typeface="Calibri (MS) Bold"/>
              </a:rPr>
              <a:t>1.2.1 HTMT Valid &lt; 0.90</a:t>
            </a:r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019B9E6E-CD36-2DA8-CF07-53F26DC7D1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861445"/>
              </p:ext>
            </p:extLst>
          </p:nvPr>
        </p:nvGraphicFramePr>
        <p:xfrm>
          <a:off x="207536" y="2177330"/>
          <a:ext cx="8229601" cy="41922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49101">
                  <a:extLst>
                    <a:ext uri="{9D8B030D-6E8A-4147-A177-3AD203B41FA5}">
                      <a16:colId xmlns:a16="http://schemas.microsoft.com/office/drawing/2014/main" val="632867827"/>
                    </a:ext>
                  </a:extLst>
                </a:gridCol>
                <a:gridCol w="831432">
                  <a:extLst>
                    <a:ext uri="{9D8B030D-6E8A-4147-A177-3AD203B41FA5}">
                      <a16:colId xmlns:a16="http://schemas.microsoft.com/office/drawing/2014/main" val="2997367952"/>
                    </a:ext>
                  </a:extLst>
                </a:gridCol>
                <a:gridCol w="821145">
                  <a:extLst>
                    <a:ext uri="{9D8B030D-6E8A-4147-A177-3AD203B41FA5}">
                      <a16:colId xmlns:a16="http://schemas.microsoft.com/office/drawing/2014/main" val="1193811573"/>
                    </a:ext>
                  </a:extLst>
                </a:gridCol>
                <a:gridCol w="833852">
                  <a:extLst>
                    <a:ext uri="{9D8B030D-6E8A-4147-A177-3AD203B41FA5}">
                      <a16:colId xmlns:a16="http://schemas.microsoft.com/office/drawing/2014/main" val="672099683"/>
                    </a:ext>
                  </a:extLst>
                </a:gridCol>
                <a:gridCol w="821145">
                  <a:extLst>
                    <a:ext uri="{9D8B030D-6E8A-4147-A177-3AD203B41FA5}">
                      <a16:colId xmlns:a16="http://schemas.microsoft.com/office/drawing/2014/main" val="1762879236"/>
                    </a:ext>
                  </a:extLst>
                </a:gridCol>
                <a:gridCol w="829011">
                  <a:extLst>
                    <a:ext uri="{9D8B030D-6E8A-4147-A177-3AD203B41FA5}">
                      <a16:colId xmlns:a16="http://schemas.microsoft.com/office/drawing/2014/main" val="3986346602"/>
                    </a:ext>
                  </a:extLst>
                </a:gridCol>
                <a:gridCol w="821145">
                  <a:extLst>
                    <a:ext uri="{9D8B030D-6E8A-4147-A177-3AD203B41FA5}">
                      <a16:colId xmlns:a16="http://schemas.microsoft.com/office/drawing/2014/main" val="3446657196"/>
                    </a:ext>
                  </a:extLst>
                </a:gridCol>
                <a:gridCol w="833247">
                  <a:extLst>
                    <a:ext uri="{9D8B030D-6E8A-4147-A177-3AD203B41FA5}">
                      <a16:colId xmlns:a16="http://schemas.microsoft.com/office/drawing/2014/main" val="2666399985"/>
                    </a:ext>
                  </a:extLst>
                </a:gridCol>
                <a:gridCol w="889523">
                  <a:extLst>
                    <a:ext uri="{9D8B030D-6E8A-4147-A177-3AD203B41FA5}">
                      <a16:colId xmlns:a16="http://schemas.microsoft.com/office/drawing/2014/main" val="3185473770"/>
                    </a:ext>
                  </a:extLst>
                </a:gridCol>
              </a:tblGrid>
              <a:tr h="9459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 dirty="0">
                          <a:effectLst/>
                        </a:rPr>
                        <a:t> 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 dirty="0">
                          <a:effectLst/>
                        </a:rPr>
                        <a:t>X1 - Kepuasan Kerja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X1*Z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 dirty="0">
                          <a:effectLst/>
                        </a:rPr>
                        <a:t>X2 - Budaya Organisasi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X2*Z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 dirty="0">
                          <a:effectLst/>
                        </a:rPr>
                        <a:t>X3 - Motivasi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X3*Z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Y - Retensi Karyawan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Z - Kompensasi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extLst>
                  <a:ext uri="{0D108BD9-81ED-4DB2-BD59-A6C34878D82A}">
                    <a16:rowId xmlns:a16="http://schemas.microsoft.com/office/drawing/2014/main" val="690293517"/>
                  </a:ext>
                </a:extLst>
              </a:tr>
              <a:tr h="3813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X1 - Kepuasan Kerja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 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 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 dirty="0">
                          <a:effectLst/>
                        </a:rPr>
                        <a:t> 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 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 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 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 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 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extLst>
                  <a:ext uri="{0D108BD9-81ED-4DB2-BD59-A6C34878D82A}">
                    <a16:rowId xmlns:a16="http://schemas.microsoft.com/office/drawing/2014/main" val="2591129824"/>
                  </a:ext>
                </a:extLst>
              </a:tr>
              <a:tr h="3813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X1*Z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0,676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 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 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 dirty="0">
                          <a:effectLst/>
                        </a:rPr>
                        <a:t> 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 dirty="0">
                          <a:effectLst/>
                        </a:rPr>
                        <a:t> 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 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 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 dirty="0">
                          <a:effectLst/>
                        </a:rPr>
                        <a:t> 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extLst>
                  <a:ext uri="{0D108BD9-81ED-4DB2-BD59-A6C34878D82A}">
                    <a16:rowId xmlns:a16="http://schemas.microsoft.com/office/drawing/2014/main" val="445017269"/>
                  </a:ext>
                </a:extLst>
              </a:tr>
              <a:tr h="3813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X2 - Budaya Organisasi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0,570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0,588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 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 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 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 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 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 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extLst>
                  <a:ext uri="{0D108BD9-81ED-4DB2-BD59-A6C34878D82A}">
                    <a16:rowId xmlns:a16="http://schemas.microsoft.com/office/drawing/2014/main" val="4165476289"/>
                  </a:ext>
                </a:extLst>
              </a:tr>
              <a:tr h="3813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X2*Z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0,650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0,731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0,553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 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 dirty="0">
                          <a:effectLst/>
                        </a:rPr>
                        <a:t> 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 dirty="0">
                          <a:effectLst/>
                        </a:rPr>
                        <a:t> 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 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 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extLst>
                  <a:ext uri="{0D108BD9-81ED-4DB2-BD59-A6C34878D82A}">
                    <a16:rowId xmlns:a16="http://schemas.microsoft.com/office/drawing/2014/main" val="2306745369"/>
                  </a:ext>
                </a:extLst>
              </a:tr>
              <a:tr h="3813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X3 - Motivasi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0,666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0,702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0,532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0,687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 dirty="0">
                          <a:effectLst/>
                        </a:rPr>
                        <a:t> 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 dirty="0">
                          <a:effectLst/>
                        </a:rPr>
                        <a:t> 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 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 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extLst>
                  <a:ext uri="{0D108BD9-81ED-4DB2-BD59-A6C34878D82A}">
                    <a16:rowId xmlns:a16="http://schemas.microsoft.com/office/drawing/2014/main" val="2096883490"/>
                  </a:ext>
                </a:extLst>
              </a:tr>
              <a:tr h="3813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X3*Z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0,694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0,778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0,613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0,709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0,702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 dirty="0">
                          <a:effectLst/>
                        </a:rPr>
                        <a:t> 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 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 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extLst>
                  <a:ext uri="{0D108BD9-81ED-4DB2-BD59-A6C34878D82A}">
                    <a16:rowId xmlns:a16="http://schemas.microsoft.com/office/drawing/2014/main" val="1888323608"/>
                  </a:ext>
                </a:extLst>
              </a:tr>
              <a:tr h="3813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Y - Retensi Karyawan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0,687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0,459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0,616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0,454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0,711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 dirty="0">
                          <a:effectLst/>
                        </a:rPr>
                        <a:t>0,527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 dirty="0">
                          <a:effectLst/>
                        </a:rPr>
                        <a:t> 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 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extLst>
                  <a:ext uri="{0D108BD9-81ED-4DB2-BD59-A6C34878D82A}">
                    <a16:rowId xmlns:a16="http://schemas.microsoft.com/office/drawing/2014/main" val="505210306"/>
                  </a:ext>
                </a:extLst>
              </a:tr>
              <a:tr h="3813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 dirty="0">
                          <a:effectLst/>
                        </a:rPr>
                        <a:t>Z - Kompensasi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 dirty="0">
                          <a:effectLst/>
                        </a:rPr>
                        <a:t>0,531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 dirty="0">
                          <a:effectLst/>
                        </a:rPr>
                        <a:t>0,546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 dirty="0">
                          <a:effectLst/>
                        </a:rPr>
                        <a:t>0,548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0,632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0,586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0,554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 dirty="0">
                          <a:effectLst/>
                        </a:rPr>
                        <a:t>0,567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 dirty="0">
                          <a:effectLst/>
                        </a:rPr>
                        <a:t> 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5353" marR="65353" marT="0" marB="0" anchor="ctr"/>
                </a:tc>
                <a:extLst>
                  <a:ext uri="{0D108BD9-81ED-4DB2-BD59-A6C34878D82A}">
                    <a16:rowId xmlns:a16="http://schemas.microsoft.com/office/drawing/2014/main" val="2065127293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C931FD23-FE52-6C28-5B5D-4CAA34294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954131"/>
              </p:ext>
            </p:extLst>
          </p:nvPr>
        </p:nvGraphicFramePr>
        <p:xfrm>
          <a:off x="9343421" y="2173799"/>
          <a:ext cx="8716261" cy="43485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6737">
                  <a:extLst>
                    <a:ext uri="{9D8B030D-6E8A-4147-A177-3AD203B41FA5}">
                      <a16:colId xmlns:a16="http://schemas.microsoft.com/office/drawing/2014/main" val="1196057759"/>
                    </a:ext>
                  </a:extLst>
                </a:gridCol>
                <a:gridCol w="861926">
                  <a:extLst>
                    <a:ext uri="{9D8B030D-6E8A-4147-A177-3AD203B41FA5}">
                      <a16:colId xmlns:a16="http://schemas.microsoft.com/office/drawing/2014/main" val="262315084"/>
                    </a:ext>
                  </a:extLst>
                </a:gridCol>
                <a:gridCol w="798875">
                  <a:extLst>
                    <a:ext uri="{9D8B030D-6E8A-4147-A177-3AD203B41FA5}">
                      <a16:colId xmlns:a16="http://schemas.microsoft.com/office/drawing/2014/main" val="3151909097"/>
                    </a:ext>
                  </a:extLst>
                </a:gridCol>
                <a:gridCol w="927055">
                  <a:extLst>
                    <a:ext uri="{9D8B030D-6E8A-4147-A177-3AD203B41FA5}">
                      <a16:colId xmlns:a16="http://schemas.microsoft.com/office/drawing/2014/main" val="1409820087"/>
                    </a:ext>
                  </a:extLst>
                </a:gridCol>
                <a:gridCol w="798875">
                  <a:extLst>
                    <a:ext uri="{9D8B030D-6E8A-4147-A177-3AD203B41FA5}">
                      <a16:colId xmlns:a16="http://schemas.microsoft.com/office/drawing/2014/main" val="2711683183"/>
                    </a:ext>
                  </a:extLst>
                </a:gridCol>
                <a:gridCol w="910427">
                  <a:extLst>
                    <a:ext uri="{9D8B030D-6E8A-4147-A177-3AD203B41FA5}">
                      <a16:colId xmlns:a16="http://schemas.microsoft.com/office/drawing/2014/main" val="2016272760"/>
                    </a:ext>
                  </a:extLst>
                </a:gridCol>
                <a:gridCol w="798875">
                  <a:extLst>
                    <a:ext uri="{9D8B030D-6E8A-4147-A177-3AD203B41FA5}">
                      <a16:colId xmlns:a16="http://schemas.microsoft.com/office/drawing/2014/main" val="1355866749"/>
                    </a:ext>
                  </a:extLst>
                </a:gridCol>
                <a:gridCol w="924977">
                  <a:extLst>
                    <a:ext uri="{9D8B030D-6E8A-4147-A177-3AD203B41FA5}">
                      <a16:colId xmlns:a16="http://schemas.microsoft.com/office/drawing/2014/main" val="1997169685"/>
                    </a:ext>
                  </a:extLst>
                </a:gridCol>
                <a:gridCol w="1018514">
                  <a:extLst>
                    <a:ext uri="{9D8B030D-6E8A-4147-A177-3AD203B41FA5}">
                      <a16:colId xmlns:a16="http://schemas.microsoft.com/office/drawing/2014/main" val="804261092"/>
                    </a:ext>
                  </a:extLst>
                </a:gridCol>
              </a:tblGrid>
              <a:tr h="10367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 dirty="0">
                          <a:effectLst/>
                        </a:rPr>
                        <a:t> 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 dirty="0">
                          <a:effectLst/>
                        </a:rPr>
                        <a:t>X1 - Kepuasan Kerja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 dirty="0">
                          <a:effectLst/>
                        </a:rPr>
                        <a:t>X1*Z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 dirty="0">
                          <a:effectLst/>
                        </a:rPr>
                        <a:t>X2 - Budaya Organisasi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 dirty="0">
                          <a:effectLst/>
                        </a:rPr>
                        <a:t>X2*Z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X3 - Motivasi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X3*Z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Y - Retensi Karyawan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Z - Kompensasi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29396379"/>
                  </a:ext>
                </a:extLst>
              </a:tr>
              <a:tr h="50911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X1 - Kepuasan Kerja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 dirty="0">
                          <a:effectLst/>
                        </a:rPr>
                        <a:t>0,864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 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 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 dirty="0">
                          <a:effectLst/>
                        </a:rPr>
                        <a:t> 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 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 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 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 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3958763"/>
                  </a:ext>
                </a:extLst>
              </a:tr>
              <a:tr h="3527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X1*Z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-0,648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 dirty="0">
                          <a:effectLst/>
                        </a:rPr>
                        <a:t>1,000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 dirty="0">
                          <a:effectLst/>
                        </a:rPr>
                        <a:t> 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 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 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 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 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 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72776358"/>
                  </a:ext>
                </a:extLst>
              </a:tr>
              <a:tr h="68599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X2 - Budaya Organisasi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0,527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-0,568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 dirty="0">
                          <a:effectLst/>
                        </a:rPr>
                        <a:t>0,836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 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 dirty="0">
                          <a:effectLst/>
                        </a:rPr>
                        <a:t> 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 dirty="0">
                          <a:effectLst/>
                        </a:rPr>
                        <a:t> 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 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 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08701175"/>
                  </a:ext>
                </a:extLst>
              </a:tr>
              <a:tr h="3527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X2*Z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-0,625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0,731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-0,533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 dirty="0">
                          <a:effectLst/>
                        </a:rPr>
                        <a:t>1,000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 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 dirty="0">
                          <a:effectLst/>
                        </a:rPr>
                        <a:t> 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 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 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20479833"/>
                  </a:ext>
                </a:extLst>
              </a:tr>
              <a:tr h="3527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X3 - Motivasi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0,613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-0,674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0,495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-0,660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 dirty="0">
                          <a:effectLst/>
                        </a:rPr>
                        <a:t>0,868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 dirty="0">
                          <a:effectLst/>
                        </a:rPr>
                        <a:t> 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 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 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84053664"/>
                  </a:ext>
                </a:extLst>
              </a:tr>
              <a:tr h="3527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X3*Z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-0,665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0,778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-0,592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0,709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-0,674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 dirty="0">
                          <a:effectLst/>
                        </a:rPr>
                        <a:t>1,000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 dirty="0">
                          <a:effectLst/>
                        </a:rPr>
                        <a:t> 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 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22557296"/>
                  </a:ext>
                </a:extLst>
              </a:tr>
              <a:tr h="3527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Y - Retensi Karyawan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0,634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-0,441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0,570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-0,436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0,653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-0,507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 dirty="0">
                          <a:effectLst/>
                        </a:rPr>
                        <a:t>0,892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 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7692578"/>
                  </a:ext>
                </a:extLst>
              </a:tr>
              <a:tr h="3527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 dirty="0">
                          <a:effectLst/>
                        </a:rPr>
                        <a:t>Z - Kompensasi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0,491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 dirty="0">
                          <a:effectLst/>
                        </a:rPr>
                        <a:t>-0,525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0,509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-0,609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0,543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-0,534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 dirty="0">
                          <a:effectLst/>
                        </a:rPr>
                        <a:t>0,525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 dirty="0">
                          <a:effectLst/>
                        </a:rPr>
                        <a:t>0,903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5323115"/>
                  </a:ext>
                </a:extLst>
              </a:tr>
            </a:tbl>
          </a:graphicData>
        </a:graphic>
      </p:graphicFrame>
      <p:sp>
        <p:nvSpPr>
          <p:cNvPr id="50" name="TextBox 41">
            <a:extLst>
              <a:ext uri="{FF2B5EF4-FFF2-40B4-BE49-F238E27FC236}">
                <a16:creationId xmlns:a16="http://schemas.microsoft.com/office/drawing/2014/main" id="{2C243197-13D0-6CD7-E7CC-32B19FADF17E}"/>
              </a:ext>
            </a:extLst>
          </p:cNvPr>
          <p:cNvSpPr txBox="1"/>
          <p:nvPr/>
        </p:nvSpPr>
        <p:spPr>
          <a:xfrm>
            <a:off x="257099" y="1330733"/>
            <a:ext cx="6106770" cy="367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1.2. UJI VALIDITAS DISKRIMINAN</a:t>
            </a:r>
            <a:endParaRPr lang="en-US" b="1" dirty="0">
              <a:solidFill>
                <a:srgbClr val="000000"/>
              </a:solidFill>
              <a:latin typeface="Abadi" panose="020B0604020104020204" pitchFamily="34" charset="0"/>
              <a:ea typeface="Calibri (MS) Bold"/>
              <a:cs typeface="Calibri (MS) Bold"/>
              <a:sym typeface="Calibri (MS) Bold"/>
            </a:endParaRPr>
          </a:p>
        </p:txBody>
      </p:sp>
      <p:sp>
        <p:nvSpPr>
          <p:cNvPr id="51" name="TextBox 41">
            <a:extLst>
              <a:ext uri="{FF2B5EF4-FFF2-40B4-BE49-F238E27FC236}">
                <a16:creationId xmlns:a16="http://schemas.microsoft.com/office/drawing/2014/main" id="{DA71B848-56B2-097E-C164-F81FD11763ED}"/>
              </a:ext>
            </a:extLst>
          </p:cNvPr>
          <p:cNvSpPr txBox="1"/>
          <p:nvPr/>
        </p:nvSpPr>
        <p:spPr>
          <a:xfrm>
            <a:off x="9372600" y="1573646"/>
            <a:ext cx="6106770" cy="367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1.2.2 </a:t>
            </a:r>
            <a:r>
              <a:rPr lang="id-ID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Uji Fornell Larcker</a:t>
            </a:r>
            <a:endParaRPr lang="en-US" b="1" dirty="0">
              <a:solidFill>
                <a:srgbClr val="000000"/>
              </a:solidFill>
              <a:latin typeface="Abadi" panose="020B0604020104020204" pitchFamily="34" charset="0"/>
              <a:ea typeface="Calibri (MS) Bold"/>
              <a:cs typeface="Calibri (MS) Bold"/>
              <a:sym typeface="Calibri (MS) Bold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8EA268A-BF27-D53E-5797-E600129D91C9}"/>
              </a:ext>
            </a:extLst>
          </p:cNvPr>
          <p:cNvSpPr txBox="1"/>
          <p:nvPr/>
        </p:nvSpPr>
        <p:spPr>
          <a:xfrm>
            <a:off x="152400" y="6420645"/>
            <a:ext cx="833987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2000" dirty="0" err="1"/>
              <a:t>Berdasarkan</a:t>
            </a:r>
            <a:r>
              <a:rPr lang="en-ID" sz="2000" dirty="0"/>
              <a:t> </a:t>
            </a:r>
            <a:r>
              <a:rPr lang="en-ID" sz="2000" dirty="0" err="1"/>
              <a:t>hasil</a:t>
            </a:r>
            <a:r>
              <a:rPr lang="en-ID" sz="2000" dirty="0"/>
              <a:t> uji </a:t>
            </a:r>
            <a:r>
              <a:rPr lang="en-ID" sz="2000" dirty="0" err="1"/>
              <a:t>korelasi</a:t>
            </a:r>
            <a:r>
              <a:rPr lang="en-ID" sz="2000" dirty="0"/>
              <a:t> </a:t>
            </a:r>
            <a:r>
              <a:rPr lang="en-ID" sz="2000" dirty="0" err="1"/>
              <a:t>antar</a:t>
            </a:r>
            <a:r>
              <a:rPr lang="en-ID" sz="2000" dirty="0"/>
              <a:t> </a:t>
            </a:r>
            <a:r>
              <a:rPr lang="en-ID" sz="2000" dirty="0" err="1"/>
              <a:t>konstruk</a:t>
            </a:r>
            <a:r>
              <a:rPr lang="en-ID" sz="2000" dirty="0"/>
              <a:t>, </a:t>
            </a:r>
            <a:r>
              <a:rPr lang="en-ID" sz="2000" dirty="0" err="1"/>
              <a:t>seluruh</a:t>
            </a:r>
            <a:r>
              <a:rPr lang="en-ID" sz="2000" dirty="0"/>
              <a:t> </a:t>
            </a:r>
            <a:r>
              <a:rPr lang="en-ID" sz="2000" dirty="0" err="1"/>
              <a:t>nilai</a:t>
            </a:r>
            <a:r>
              <a:rPr lang="en-ID" sz="2000" dirty="0"/>
              <a:t> </a:t>
            </a:r>
            <a:r>
              <a:rPr lang="en-ID" sz="2000" dirty="0" err="1"/>
              <a:t>korelasi</a:t>
            </a:r>
            <a:r>
              <a:rPr lang="en-ID" sz="2000" dirty="0"/>
              <a:t> </a:t>
            </a:r>
            <a:r>
              <a:rPr lang="en-ID" sz="2000" dirty="0" err="1"/>
              <a:t>antar</a:t>
            </a:r>
            <a:r>
              <a:rPr lang="en-ID" sz="2000" dirty="0"/>
              <a:t> </a:t>
            </a:r>
            <a:r>
              <a:rPr lang="en-ID" sz="2000" dirty="0" err="1"/>
              <a:t>variabel</a:t>
            </a:r>
            <a:r>
              <a:rPr lang="en-ID" sz="2000" dirty="0"/>
              <a:t> </a:t>
            </a:r>
            <a:r>
              <a:rPr lang="en-ID" sz="2000" dirty="0" err="1"/>
              <a:t>berada</a:t>
            </a:r>
            <a:r>
              <a:rPr lang="en-ID" sz="2000" dirty="0"/>
              <a:t> pada </a:t>
            </a:r>
            <a:r>
              <a:rPr lang="en-ID" sz="2000" dirty="0" err="1"/>
              <a:t>kisaran</a:t>
            </a:r>
            <a:r>
              <a:rPr lang="en-ID" sz="2000" dirty="0"/>
              <a:t> </a:t>
            </a:r>
            <a:r>
              <a:rPr lang="en-ID" sz="2000" b="1" dirty="0"/>
              <a:t>0,454 </a:t>
            </a:r>
            <a:r>
              <a:rPr lang="en-ID" sz="2000" b="1" dirty="0" err="1"/>
              <a:t>sampai</a:t>
            </a:r>
            <a:r>
              <a:rPr lang="en-ID" sz="2000" b="1" dirty="0"/>
              <a:t> 0,778</a:t>
            </a:r>
            <a:r>
              <a:rPr lang="en-ID" sz="2000" dirty="0"/>
              <a:t>. Karena </a:t>
            </a:r>
            <a:r>
              <a:rPr lang="en-ID" sz="2000" dirty="0" err="1"/>
              <a:t>tidak</a:t>
            </a:r>
            <a:r>
              <a:rPr lang="en-ID" sz="2000" dirty="0"/>
              <a:t> </a:t>
            </a:r>
            <a:r>
              <a:rPr lang="en-ID" sz="2000" dirty="0" err="1"/>
              <a:t>terdapat</a:t>
            </a:r>
            <a:r>
              <a:rPr lang="en-ID" sz="2000" dirty="0"/>
              <a:t> </a:t>
            </a:r>
            <a:r>
              <a:rPr lang="en-ID" sz="2000" dirty="0" err="1"/>
              <a:t>korelasi</a:t>
            </a:r>
            <a:r>
              <a:rPr lang="en-ID" sz="2000" dirty="0"/>
              <a:t> yang sangat </a:t>
            </a:r>
            <a:r>
              <a:rPr lang="en-ID" sz="2000" dirty="0" err="1"/>
              <a:t>tinggi</a:t>
            </a:r>
            <a:r>
              <a:rPr lang="en-ID" sz="2000" dirty="0"/>
              <a:t> (</a:t>
            </a:r>
            <a:r>
              <a:rPr lang="en-ID" sz="2000" dirty="0" err="1"/>
              <a:t>misalnya</a:t>
            </a:r>
            <a:r>
              <a:rPr lang="en-ID" sz="2000" dirty="0"/>
              <a:t> </a:t>
            </a:r>
            <a:r>
              <a:rPr lang="en-ID" sz="2000" b="1" dirty="0"/>
              <a:t>&gt; 0,90</a:t>
            </a:r>
            <a:r>
              <a:rPr lang="en-ID" sz="2000" dirty="0"/>
              <a:t>), </a:t>
            </a:r>
            <a:r>
              <a:rPr lang="en-ID" sz="2000" dirty="0" err="1"/>
              <a:t>maka</a:t>
            </a:r>
            <a:r>
              <a:rPr lang="en-ID" sz="2000" dirty="0"/>
              <a:t> </a:t>
            </a:r>
            <a:r>
              <a:rPr lang="en-ID" sz="2000" dirty="0" err="1"/>
              <a:t>dapat</a:t>
            </a:r>
            <a:r>
              <a:rPr lang="en-ID" sz="2000" dirty="0"/>
              <a:t> </a:t>
            </a:r>
            <a:r>
              <a:rPr lang="en-ID" sz="2000" dirty="0" err="1"/>
              <a:t>disimpulkan</a:t>
            </a:r>
            <a:r>
              <a:rPr lang="en-ID" sz="2000" dirty="0"/>
              <a:t> </a:t>
            </a:r>
            <a:r>
              <a:rPr lang="en-ID" sz="2000" dirty="0" err="1"/>
              <a:t>bahwa</a:t>
            </a:r>
            <a:r>
              <a:rPr lang="en-ID" sz="2000" dirty="0"/>
              <a:t> </a:t>
            </a:r>
            <a:r>
              <a:rPr lang="en-ID" sz="2000" b="1" dirty="0" err="1"/>
              <a:t>tidak</a:t>
            </a:r>
            <a:r>
              <a:rPr lang="en-ID" sz="2000" b="1" dirty="0"/>
              <a:t> </a:t>
            </a:r>
            <a:r>
              <a:rPr lang="en-ID" sz="2000" b="1" dirty="0" err="1"/>
              <a:t>terjadi</a:t>
            </a:r>
            <a:r>
              <a:rPr lang="en-ID" sz="2000" b="1" dirty="0"/>
              <a:t> </a:t>
            </a:r>
            <a:r>
              <a:rPr lang="en-ID" sz="2000" b="1" dirty="0" err="1"/>
              <a:t>masalah</a:t>
            </a:r>
            <a:r>
              <a:rPr lang="en-ID" sz="2000" b="1" dirty="0"/>
              <a:t> </a:t>
            </a:r>
            <a:r>
              <a:rPr lang="en-ID" sz="2000" b="1" dirty="0" err="1"/>
              <a:t>keterkaitan</a:t>
            </a:r>
            <a:r>
              <a:rPr lang="en-ID" sz="2000" b="1" dirty="0"/>
              <a:t> yang </a:t>
            </a:r>
            <a:r>
              <a:rPr lang="en-ID" sz="2000" b="1" dirty="0" err="1"/>
              <a:t>berlebihan</a:t>
            </a:r>
            <a:r>
              <a:rPr lang="en-ID" sz="2000" b="1" dirty="0"/>
              <a:t> </a:t>
            </a:r>
            <a:r>
              <a:rPr lang="en-ID" sz="2000" b="1" dirty="0" err="1"/>
              <a:t>antar</a:t>
            </a:r>
            <a:r>
              <a:rPr lang="en-ID" sz="2000" b="1" dirty="0"/>
              <a:t> </a:t>
            </a:r>
            <a:r>
              <a:rPr lang="en-ID" sz="2000" b="1" dirty="0" err="1"/>
              <a:t>konstruk</a:t>
            </a:r>
            <a:r>
              <a:rPr lang="en-ID" sz="2000" dirty="0"/>
              <a:t>, </a:t>
            </a:r>
            <a:r>
              <a:rPr lang="en-ID" sz="2000" dirty="0" err="1"/>
              <a:t>sehingga</a:t>
            </a:r>
            <a:r>
              <a:rPr lang="en-ID" sz="2000" dirty="0"/>
              <a:t> masing-masing </a:t>
            </a:r>
            <a:r>
              <a:rPr lang="en-ID" sz="2000" dirty="0" err="1"/>
              <a:t>konstruk</a:t>
            </a:r>
            <a:r>
              <a:rPr lang="en-ID" sz="2000" dirty="0"/>
              <a:t> </a:t>
            </a:r>
            <a:r>
              <a:rPr lang="en-ID" sz="2000" dirty="0" err="1"/>
              <a:t>tetap</a:t>
            </a:r>
            <a:r>
              <a:rPr lang="en-ID" sz="2000" dirty="0"/>
              <a:t> </a:t>
            </a:r>
            <a:r>
              <a:rPr lang="en-ID" sz="2000" b="1" dirty="0" err="1"/>
              <a:t>berbeda</a:t>
            </a:r>
            <a:r>
              <a:rPr lang="en-ID" sz="2000" b="1" dirty="0"/>
              <a:t> (discriminant)</a:t>
            </a:r>
            <a:r>
              <a:rPr lang="en-ID" sz="2000" dirty="0"/>
              <a:t> dan model </a:t>
            </a:r>
            <a:r>
              <a:rPr lang="en-ID" sz="2000" dirty="0" err="1"/>
              <a:t>pengukuran</a:t>
            </a:r>
            <a:r>
              <a:rPr lang="en-ID" sz="2000" dirty="0"/>
              <a:t> </a:t>
            </a:r>
            <a:r>
              <a:rPr lang="en-ID" sz="2000" dirty="0" err="1"/>
              <a:t>layak</a:t>
            </a:r>
            <a:r>
              <a:rPr lang="en-ID" sz="2000" dirty="0"/>
              <a:t> </a:t>
            </a:r>
            <a:r>
              <a:rPr lang="en-ID" sz="2000" dirty="0" err="1"/>
              <a:t>digunakan</a:t>
            </a:r>
            <a:r>
              <a:rPr lang="en-ID" sz="2000" dirty="0"/>
              <a:t> </a:t>
            </a:r>
            <a:r>
              <a:rPr lang="en-ID" sz="2000" dirty="0" err="1"/>
              <a:t>untuk</a:t>
            </a:r>
            <a:r>
              <a:rPr lang="en-ID" sz="2000" dirty="0"/>
              <a:t> </a:t>
            </a:r>
            <a:r>
              <a:rPr lang="en-ID" sz="2000" dirty="0" err="1"/>
              <a:t>analisis</a:t>
            </a:r>
            <a:r>
              <a:rPr lang="en-ID" sz="2000" dirty="0"/>
              <a:t> </a:t>
            </a:r>
            <a:r>
              <a:rPr lang="en-ID" sz="2000" dirty="0" err="1"/>
              <a:t>lebih</a:t>
            </a:r>
            <a:r>
              <a:rPr lang="en-ID" sz="2000" dirty="0"/>
              <a:t> </a:t>
            </a:r>
            <a:r>
              <a:rPr lang="en-ID" sz="2000" dirty="0" err="1"/>
              <a:t>lanjut</a:t>
            </a:r>
            <a:r>
              <a:rPr lang="en-ID" sz="2000" dirty="0"/>
              <a:t>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933F9D0-1787-BA88-D9AE-CCF446BA6A8E}"/>
              </a:ext>
            </a:extLst>
          </p:cNvPr>
          <p:cNvSpPr txBox="1"/>
          <p:nvPr/>
        </p:nvSpPr>
        <p:spPr>
          <a:xfrm>
            <a:off x="9154862" y="6886104"/>
            <a:ext cx="85235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000" dirty="0"/>
              <a:t>Nilai √AVE (diagonal) </a:t>
            </a:r>
            <a:r>
              <a:rPr lang="en-ID" sz="2000" dirty="0" err="1"/>
              <a:t>lebih</a:t>
            </a:r>
            <a:r>
              <a:rPr lang="en-ID" sz="2000" dirty="0"/>
              <a:t> </a:t>
            </a:r>
            <a:r>
              <a:rPr lang="en-ID" sz="2000" dirty="0" err="1"/>
              <a:t>besar</a:t>
            </a:r>
            <a:r>
              <a:rPr lang="en-ID" sz="2000" dirty="0"/>
              <a:t> </a:t>
            </a:r>
            <a:r>
              <a:rPr lang="en-ID" sz="2000" dirty="0" err="1"/>
              <a:t>dari</a:t>
            </a:r>
            <a:r>
              <a:rPr lang="en-ID" sz="2000" dirty="0"/>
              <a:t> </a:t>
            </a:r>
            <a:r>
              <a:rPr lang="en-ID" sz="2000" dirty="0" err="1"/>
              <a:t>korelasi</a:t>
            </a:r>
            <a:r>
              <a:rPr lang="en-ID" sz="2000" dirty="0"/>
              <a:t> </a:t>
            </a:r>
            <a:r>
              <a:rPr lang="en-ID" sz="2000" dirty="0" err="1"/>
              <a:t>antar</a:t>
            </a:r>
            <a:r>
              <a:rPr lang="en-ID" sz="2000" dirty="0"/>
              <a:t> </a:t>
            </a:r>
            <a:r>
              <a:rPr lang="en-ID" sz="2000" dirty="0" err="1"/>
              <a:t>variabel</a:t>
            </a:r>
            <a:r>
              <a:rPr lang="en-ID" sz="2000" dirty="0"/>
              <a:t>, </a:t>
            </a:r>
            <a:r>
              <a:rPr lang="en-ID" sz="2000" dirty="0" err="1"/>
              <a:t>jadi</a:t>
            </a:r>
            <a:r>
              <a:rPr lang="en-ID" sz="2000" dirty="0"/>
              <a:t> discriminant validity </a:t>
            </a:r>
            <a:r>
              <a:rPr lang="en-ID" sz="2000" dirty="0" err="1"/>
              <a:t>terpenuhi</a:t>
            </a:r>
            <a:endParaRPr lang="en-ID" sz="2000" dirty="0"/>
          </a:p>
        </p:txBody>
      </p:sp>
    </p:spTree>
    <p:extLst>
      <p:ext uri="{BB962C8B-B14F-4D97-AF65-F5344CB8AC3E}">
        <p14:creationId xmlns:p14="http://schemas.microsoft.com/office/powerpoint/2010/main" val="2421002124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68" y="8652375"/>
            <a:ext cx="18266232" cy="1634625"/>
            <a:chOff x="0" y="0"/>
            <a:chExt cx="24354976" cy="2179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54917" cy="2179447"/>
            </a:xfrm>
            <a:custGeom>
              <a:avLst/>
              <a:gdLst/>
              <a:ahLst/>
              <a:cxnLst/>
              <a:rect l="l" t="t" r="r" b="b"/>
              <a:pathLst>
                <a:path w="24354917" h="2179447">
                  <a:moveTo>
                    <a:pt x="0" y="0"/>
                  </a:moveTo>
                  <a:lnTo>
                    <a:pt x="24354917" y="0"/>
                  </a:lnTo>
                  <a:lnTo>
                    <a:pt x="24354917" y="2179447"/>
                  </a:lnTo>
                  <a:lnTo>
                    <a:pt x="0" y="217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208" b="-282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480969" y="27216"/>
            <a:ext cx="1746446" cy="1663098"/>
            <a:chOff x="0" y="0"/>
            <a:chExt cx="2328594" cy="2217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8545" cy="2217420"/>
            </a:xfrm>
            <a:custGeom>
              <a:avLst/>
              <a:gdLst/>
              <a:ahLst/>
              <a:cxnLst/>
              <a:rect l="l" t="t" r="r" b="b"/>
              <a:pathLst>
                <a:path w="2328545" h="2217420">
                  <a:moveTo>
                    <a:pt x="0" y="0"/>
                  </a:moveTo>
                  <a:lnTo>
                    <a:pt x="2328545" y="0"/>
                  </a:lnTo>
                  <a:lnTo>
                    <a:pt x="2328545" y="2217420"/>
                  </a:lnTo>
                  <a:lnTo>
                    <a:pt x="0" y="221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05" r="-2" b="-250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AutoShape 6"/>
          <p:cNvSpPr/>
          <p:nvPr/>
        </p:nvSpPr>
        <p:spPr>
          <a:xfrm rot="14435">
            <a:off x="474941" y="1316434"/>
            <a:ext cx="15200302" cy="0"/>
          </a:xfrm>
          <a:prstGeom prst="line">
            <a:avLst/>
          </a:prstGeom>
          <a:ln w="2857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7441632" y="9310360"/>
            <a:ext cx="703120" cy="734786"/>
            <a:chOff x="0" y="0"/>
            <a:chExt cx="937494" cy="979714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886714" cy="928878"/>
            </a:xfrm>
            <a:custGeom>
              <a:avLst/>
              <a:gdLst/>
              <a:ahLst/>
              <a:cxnLst/>
              <a:rect l="l" t="t" r="r" b="b"/>
              <a:pathLst>
                <a:path w="886714" h="928878">
                  <a:moveTo>
                    <a:pt x="0" y="464439"/>
                  </a:moveTo>
                  <a:cubicBezTo>
                    <a:pt x="0" y="207899"/>
                    <a:pt x="198501" y="0"/>
                    <a:pt x="443357" y="0"/>
                  </a:cubicBezTo>
                  <a:cubicBezTo>
                    <a:pt x="688213" y="0"/>
                    <a:pt x="886714" y="207899"/>
                    <a:pt x="886714" y="464439"/>
                  </a:cubicBezTo>
                  <a:cubicBezTo>
                    <a:pt x="886714" y="720979"/>
                    <a:pt x="688213" y="928878"/>
                    <a:pt x="443357" y="928878"/>
                  </a:cubicBezTo>
                  <a:cubicBezTo>
                    <a:pt x="198501" y="928878"/>
                    <a:pt x="0" y="720979"/>
                    <a:pt x="0" y="4644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37514" cy="979678"/>
            </a:xfrm>
            <a:custGeom>
              <a:avLst/>
              <a:gdLst/>
              <a:ahLst/>
              <a:cxnLst/>
              <a:rect l="l" t="t" r="r" b="b"/>
              <a:pathLst>
                <a:path w="937514" h="979678">
                  <a:moveTo>
                    <a:pt x="0" y="489839"/>
                  </a:moveTo>
                  <a:cubicBezTo>
                    <a:pt x="0" y="220472"/>
                    <a:pt x="208788" y="0"/>
                    <a:pt x="468757" y="0"/>
                  </a:cubicBezTo>
                  <a:lnTo>
                    <a:pt x="468757" y="25400"/>
                  </a:lnTo>
                  <a:lnTo>
                    <a:pt x="468757" y="0"/>
                  </a:lnTo>
                  <a:cubicBezTo>
                    <a:pt x="728726" y="0"/>
                    <a:pt x="937514" y="220472"/>
                    <a:pt x="937514" y="489839"/>
                  </a:cubicBezTo>
                  <a:cubicBezTo>
                    <a:pt x="937514" y="759206"/>
                    <a:pt x="728726" y="979678"/>
                    <a:pt x="468757" y="979678"/>
                  </a:cubicBezTo>
                  <a:lnTo>
                    <a:pt x="468757" y="954278"/>
                  </a:lnTo>
                  <a:lnTo>
                    <a:pt x="468757" y="979678"/>
                  </a:lnTo>
                  <a:cubicBezTo>
                    <a:pt x="208788" y="979678"/>
                    <a:pt x="0" y="759333"/>
                    <a:pt x="0" y="489839"/>
                  </a:cubicBezTo>
                  <a:lnTo>
                    <a:pt x="25400" y="489839"/>
                  </a:lnTo>
                  <a:lnTo>
                    <a:pt x="46990" y="503301"/>
                  </a:lnTo>
                  <a:cubicBezTo>
                    <a:pt x="41021" y="512953"/>
                    <a:pt x="29337" y="517398"/>
                    <a:pt x="18415" y="514223"/>
                  </a:cubicBezTo>
                  <a:cubicBezTo>
                    <a:pt x="7493" y="511048"/>
                    <a:pt x="0" y="501142"/>
                    <a:pt x="0" y="489839"/>
                  </a:cubicBezTo>
                  <a:moveTo>
                    <a:pt x="50800" y="489839"/>
                  </a:moveTo>
                  <a:lnTo>
                    <a:pt x="25400" y="489839"/>
                  </a:lnTo>
                  <a:lnTo>
                    <a:pt x="3810" y="476377"/>
                  </a:lnTo>
                  <a:cubicBezTo>
                    <a:pt x="9779" y="466725"/>
                    <a:pt x="21463" y="462280"/>
                    <a:pt x="32385" y="465455"/>
                  </a:cubicBezTo>
                  <a:cubicBezTo>
                    <a:pt x="43307" y="468630"/>
                    <a:pt x="50800" y="478536"/>
                    <a:pt x="50800" y="489839"/>
                  </a:cubicBezTo>
                  <a:cubicBezTo>
                    <a:pt x="50800" y="733425"/>
                    <a:pt x="239014" y="928878"/>
                    <a:pt x="468757" y="928878"/>
                  </a:cubicBezTo>
                  <a:cubicBezTo>
                    <a:pt x="698500" y="928878"/>
                    <a:pt x="886714" y="733425"/>
                    <a:pt x="886714" y="489839"/>
                  </a:cubicBezTo>
                  <a:lnTo>
                    <a:pt x="912114" y="489839"/>
                  </a:lnTo>
                  <a:lnTo>
                    <a:pt x="886714" y="489839"/>
                  </a:lnTo>
                  <a:cubicBezTo>
                    <a:pt x="886714" y="246253"/>
                    <a:pt x="698500" y="50800"/>
                    <a:pt x="468757" y="50800"/>
                  </a:cubicBezTo>
                  <a:lnTo>
                    <a:pt x="468757" y="25400"/>
                  </a:lnTo>
                  <a:lnTo>
                    <a:pt x="468757" y="50800"/>
                  </a:lnTo>
                  <a:cubicBezTo>
                    <a:pt x="239014" y="50800"/>
                    <a:pt x="50800" y="246253"/>
                    <a:pt x="50800" y="489839"/>
                  </a:cubicBezTo>
                  <a:close/>
                </a:path>
              </a:pathLst>
            </a:custGeom>
            <a:solidFill>
              <a:srgbClr val="CF543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2489" y="9420816"/>
            <a:ext cx="3756992" cy="585399"/>
            <a:chOff x="0" y="0"/>
            <a:chExt cx="5009322" cy="780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322" cy="780532"/>
            </a:xfrm>
            <a:custGeom>
              <a:avLst/>
              <a:gdLst/>
              <a:ahLst/>
              <a:cxnLst/>
              <a:rect l="l" t="t" r="r" b="b"/>
              <a:pathLst>
                <a:path w="5009322" h="780532">
                  <a:moveTo>
                    <a:pt x="0" y="0"/>
                  </a:moveTo>
                  <a:lnTo>
                    <a:pt x="5009322" y="0"/>
                  </a:lnTo>
                  <a:lnTo>
                    <a:pt x="5009322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009322" cy="790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Kreativitas Membangkitkan Inovasi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80560" y="9359704"/>
            <a:ext cx="616228" cy="609250"/>
            <a:chOff x="0" y="0"/>
            <a:chExt cx="821638" cy="8123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1638" cy="812334"/>
            </a:xfrm>
            <a:custGeom>
              <a:avLst/>
              <a:gdLst/>
              <a:ahLst/>
              <a:cxnLst/>
              <a:rect l="l" t="t" r="r" b="b"/>
              <a:pathLst>
                <a:path w="821638" h="812334">
                  <a:moveTo>
                    <a:pt x="0" y="0"/>
                  </a:moveTo>
                  <a:lnTo>
                    <a:pt x="821638" y="0"/>
                  </a:lnTo>
                  <a:lnTo>
                    <a:pt x="821638" y="812334"/>
                  </a:lnTo>
                  <a:lnTo>
                    <a:pt x="0" y="812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21638" cy="8599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0658" y="9568896"/>
            <a:ext cx="1172818" cy="585399"/>
            <a:chOff x="0" y="0"/>
            <a:chExt cx="1563758" cy="780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758" cy="780532"/>
            </a:xfrm>
            <a:custGeom>
              <a:avLst/>
              <a:gdLst/>
              <a:ahLst/>
              <a:cxnLst/>
              <a:rect l="l" t="t" r="r" b="b"/>
              <a:pathLst>
                <a:path w="1563758" h="780532">
                  <a:moveTo>
                    <a:pt x="0" y="0"/>
                  </a:moveTo>
                  <a:lnTo>
                    <a:pt x="1563758" y="0"/>
                  </a:lnTo>
                  <a:lnTo>
                    <a:pt x="1563758" y="780532"/>
                  </a:lnTo>
                  <a:lnTo>
                    <a:pt x="0" y="780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63758" cy="7805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@adt_lotus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3580" y="9568896"/>
            <a:ext cx="457200" cy="457199"/>
            <a:chOff x="0" y="0"/>
            <a:chExt cx="609600" cy="609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&lt;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989480" y="9568896"/>
            <a:ext cx="457200" cy="457199"/>
            <a:chOff x="0" y="0"/>
            <a:chExt cx="609600" cy="6095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9600" cy="609598"/>
            </a:xfrm>
            <a:custGeom>
              <a:avLst/>
              <a:gdLst/>
              <a:ahLst/>
              <a:cxnLst/>
              <a:rect l="l" t="t" r="r" b="b"/>
              <a:pathLst>
                <a:path w="609600" h="609598">
                  <a:moveTo>
                    <a:pt x="0" y="0"/>
                  </a:moveTo>
                  <a:lnTo>
                    <a:pt x="609600" y="0"/>
                  </a:lnTo>
                  <a:lnTo>
                    <a:pt x="609600" y="609598"/>
                  </a:lnTo>
                  <a:lnTo>
                    <a:pt x="0" y="60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609600" cy="609598"/>
              <a:chOff x="0" y="0"/>
              <a:chExt cx="609600" cy="6095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600" cy="609598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598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609598"/>
                    </a:lnTo>
                    <a:lnTo>
                      <a:pt x="0" y="6095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09600" cy="647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&gt;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16606" y="9568896"/>
            <a:ext cx="665721" cy="457200"/>
            <a:chOff x="0" y="0"/>
            <a:chExt cx="887628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Menu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460842" y="9568896"/>
            <a:ext cx="665721" cy="457200"/>
            <a:chOff x="0" y="0"/>
            <a:chExt cx="887628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628" cy="609600"/>
            </a:xfrm>
            <a:custGeom>
              <a:avLst/>
              <a:gdLst/>
              <a:ahLst/>
              <a:cxnLst/>
              <a:rect l="l" t="t" r="r" b="b"/>
              <a:pathLst>
                <a:path w="887628" h="609600">
                  <a:moveTo>
                    <a:pt x="0" y="0"/>
                  </a:moveTo>
                  <a:lnTo>
                    <a:pt x="887628" y="0"/>
                  </a:lnTo>
                  <a:lnTo>
                    <a:pt x="887628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887628" cy="609600"/>
              <a:chOff x="0" y="0"/>
              <a:chExt cx="887628" cy="6096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7628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87628" h="609600">
                    <a:moveTo>
                      <a:pt x="0" y="0"/>
                    </a:moveTo>
                    <a:lnTo>
                      <a:pt x="887628" y="0"/>
                    </a:lnTo>
                    <a:lnTo>
                      <a:pt x="887628" y="609600"/>
                    </a:lnTo>
                    <a:lnTo>
                      <a:pt x="0" y="609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87628" cy="628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439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Akhiri</a:t>
                </a:r>
              </a:p>
            </p:txBody>
          </p:sp>
        </p:grpSp>
      </p:grpSp>
      <p:grpSp>
        <p:nvGrpSpPr>
          <p:cNvPr id="39" name="Group 39"/>
          <p:cNvGrpSpPr/>
          <p:nvPr/>
        </p:nvGrpSpPr>
        <p:grpSpPr>
          <a:xfrm>
            <a:off x="503580" y="185738"/>
            <a:ext cx="15977391" cy="1094016"/>
            <a:chOff x="0" y="0"/>
            <a:chExt cx="21303188" cy="145868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1303188" cy="1458688"/>
            </a:xfrm>
            <a:custGeom>
              <a:avLst/>
              <a:gdLst/>
              <a:ahLst/>
              <a:cxnLst/>
              <a:rect l="l" t="t" r="r" b="b"/>
              <a:pathLst>
                <a:path w="21303188" h="1458688">
                  <a:moveTo>
                    <a:pt x="0" y="0"/>
                  </a:moveTo>
                  <a:lnTo>
                    <a:pt x="21303188" y="0"/>
                  </a:lnTo>
                  <a:lnTo>
                    <a:pt x="21303188" y="1458688"/>
                  </a:lnTo>
                  <a:lnTo>
                    <a:pt x="0" y="1458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95250"/>
              <a:ext cx="21303188" cy="15539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283"/>
                </a:lnSpc>
              </a:pP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Pengaruh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Kepuasan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Kerja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,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Budaya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Organisasi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dan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Motivasi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Terhadap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Retensi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Karyawan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Dengan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Kompensasi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Sebagai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Variabel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  <a:r>
                <a:rPr lang="en-US" sz="2400" spc="-137" dirty="0" err="1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Pemoderasi</a:t>
              </a:r>
              <a:r>
                <a:rPr lang="en-US" sz="2400" spc="-137" dirty="0">
                  <a:solidFill>
                    <a:srgbClr val="C0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 </a:t>
              </a:r>
            </a:p>
            <a:p>
              <a:pPr algn="ctr">
                <a:lnSpc>
                  <a:spcPts val="3283"/>
                </a:lnSpc>
              </a:pPr>
              <a:r>
                <a:rPr lang="en-US" sz="2400" spc="-137" dirty="0">
                  <a:solidFill>
                    <a:srgbClr val="FF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(</a:t>
              </a:r>
              <a:r>
                <a:rPr lang="id-ID" sz="2400" b="1" dirty="0">
                  <a:solidFill>
                    <a:srgbClr val="FF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Studi Pada Perusahaan </a:t>
              </a:r>
              <a:r>
                <a:rPr lang="id-ID" sz="2400" b="1" i="1" dirty="0">
                  <a:solidFill>
                    <a:srgbClr val="FF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Frozen Food</a:t>
              </a:r>
              <a:r>
                <a:rPr lang="id-ID" sz="2400" b="1" dirty="0">
                  <a:solidFill>
                    <a:srgbClr val="FF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di Kawasan Tangerang</a:t>
              </a:r>
              <a:r>
                <a:rPr lang="en-US" sz="2400" spc="-137" dirty="0">
                  <a:solidFill>
                    <a:srgbClr val="FF0000"/>
                  </a:solidFill>
                  <a:latin typeface="Aharoni" panose="02010803020104030203" pitchFamily="2" charset="-79"/>
                  <a:ea typeface="Bodoni FLF"/>
                  <a:cs typeface="Aharoni" panose="02010803020104030203" pitchFamily="2" charset="-79"/>
                  <a:sym typeface="Bodoni FLF"/>
                </a:rPr>
                <a:t>)</a:t>
              </a:r>
              <a:endParaRPr lang="en-US" sz="2400" spc="-137" dirty="0">
                <a:solidFill>
                  <a:srgbClr val="C00000"/>
                </a:solidFill>
                <a:latin typeface="Georgia" panose="02040502050405020303" pitchFamily="18" charset="0"/>
                <a:ea typeface="Bodoni FLF"/>
                <a:cs typeface="Bodoni FLF"/>
                <a:sym typeface="Bodoni FLF"/>
              </a:endParaRPr>
            </a:p>
          </p:txBody>
        </p:sp>
      </p:grpSp>
      <p:sp>
        <p:nvSpPr>
          <p:cNvPr id="44" name="TextBox 41">
            <a:extLst>
              <a:ext uri="{FF2B5EF4-FFF2-40B4-BE49-F238E27FC236}">
                <a16:creationId xmlns:a16="http://schemas.microsoft.com/office/drawing/2014/main" id="{E506C608-67EA-723C-7ED6-778FC192166C}"/>
              </a:ext>
            </a:extLst>
          </p:cNvPr>
          <p:cNvSpPr txBox="1"/>
          <p:nvPr/>
        </p:nvSpPr>
        <p:spPr>
          <a:xfrm>
            <a:off x="475008" y="1516345"/>
            <a:ext cx="6106770" cy="367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1.3 </a:t>
            </a:r>
            <a:r>
              <a:rPr lang="id-ID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Hasil Uji Reliabilitas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&gt; 0.7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Reliabel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Menurut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Hair</a:t>
            </a:r>
            <a:endParaRPr lang="en-US" b="1" dirty="0">
              <a:solidFill>
                <a:srgbClr val="000000"/>
              </a:solidFill>
              <a:latin typeface="Abadi" panose="020B0604020104020204" pitchFamily="34" charset="0"/>
              <a:ea typeface="Calibri (MS) Bold"/>
              <a:cs typeface="Calibri (MS) Bold"/>
              <a:sym typeface="Calibri (MS) Bold"/>
            </a:endParaRP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FFFE84CD-9CBE-B577-E711-C6B347011A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174484"/>
              </p:ext>
            </p:extLst>
          </p:nvPr>
        </p:nvGraphicFramePr>
        <p:xfrm>
          <a:off x="430452" y="2422819"/>
          <a:ext cx="7117360" cy="39398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99336">
                  <a:extLst>
                    <a:ext uri="{9D8B030D-6E8A-4147-A177-3AD203B41FA5}">
                      <a16:colId xmlns:a16="http://schemas.microsoft.com/office/drawing/2014/main" val="374905536"/>
                    </a:ext>
                  </a:extLst>
                </a:gridCol>
                <a:gridCol w="1859012">
                  <a:extLst>
                    <a:ext uri="{9D8B030D-6E8A-4147-A177-3AD203B41FA5}">
                      <a16:colId xmlns:a16="http://schemas.microsoft.com/office/drawing/2014/main" val="2185906712"/>
                    </a:ext>
                  </a:extLst>
                </a:gridCol>
                <a:gridCol w="1859012">
                  <a:extLst>
                    <a:ext uri="{9D8B030D-6E8A-4147-A177-3AD203B41FA5}">
                      <a16:colId xmlns:a16="http://schemas.microsoft.com/office/drawing/2014/main" val="2949387966"/>
                    </a:ext>
                  </a:extLst>
                </a:gridCol>
              </a:tblGrid>
              <a:tr h="112568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 </a:t>
                      </a:r>
                      <a:endParaRPr lang="en-ID" sz="2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Cronbach's Alpha</a:t>
                      </a:r>
                      <a:endParaRPr lang="en-ID" sz="2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Composite Reliability</a:t>
                      </a:r>
                      <a:endParaRPr lang="en-ID" sz="2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22794341"/>
                  </a:ext>
                </a:extLst>
              </a:tr>
              <a:tr h="562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X1 - Kepuasan Kerja</a:t>
                      </a:r>
                      <a:endParaRPr lang="en-ID" sz="2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0,915</a:t>
                      </a:r>
                      <a:endParaRPr lang="en-ID" sz="2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0,936</a:t>
                      </a:r>
                      <a:endParaRPr lang="en-ID" sz="2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8223916"/>
                  </a:ext>
                </a:extLst>
              </a:tr>
              <a:tr h="562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X2 - Budaya Organisasi</a:t>
                      </a:r>
                      <a:endParaRPr lang="en-ID" sz="2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0,928</a:t>
                      </a:r>
                      <a:endParaRPr lang="en-ID" sz="2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0,942</a:t>
                      </a:r>
                      <a:endParaRPr lang="en-ID" sz="2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3918332"/>
                  </a:ext>
                </a:extLst>
              </a:tr>
              <a:tr h="562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X3 – Motivasi</a:t>
                      </a:r>
                      <a:endParaRPr lang="en-ID" sz="2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0,918</a:t>
                      </a:r>
                      <a:endParaRPr lang="en-ID" sz="2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0,938</a:t>
                      </a:r>
                      <a:endParaRPr lang="en-ID" sz="2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23206285"/>
                  </a:ext>
                </a:extLst>
              </a:tr>
              <a:tr h="562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Z - Kompensasi</a:t>
                      </a:r>
                      <a:endParaRPr lang="en-ID" sz="2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0,925</a:t>
                      </a:r>
                      <a:endParaRPr lang="en-ID" sz="2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0,947</a:t>
                      </a:r>
                      <a:endParaRPr lang="en-ID" sz="2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53495398"/>
                  </a:ext>
                </a:extLst>
              </a:tr>
              <a:tr h="562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Y - Retensi Karyawan</a:t>
                      </a:r>
                      <a:endParaRPr lang="en-ID" sz="2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0,915</a:t>
                      </a:r>
                      <a:endParaRPr lang="en-ID" sz="2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0,940</a:t>
                      </a:r>
                      <a:endParaRPr lang="en-ID" sz="2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34458675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14C72FBA-557E-1CE4-DC1B-D3E74D8D78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791026"/>
              </p:ext>
            </p:extLst>
          </p:nvPr>
        </p:nvGraphicFramePr>
        <p:xfrm>
          <a:off x="10360344" y="2327838"/>
          <a:ext cx="5791200" cy="40348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27315">
                  <a:extLst>
                    <a:ext uri="{9D8B030D-6E8A-4147-A177-3AD203B41FA5}">
                      <a16:colId xmlns:a16="http://schemas.microsoft.com/office/drawing/2014/main" val="1854310086"/>
                    </a:ext>
                  </a:extLst>
                </a:gridCol>
                <a:gridCol w="2063885">
                  <a:extLst>
                    <a:ext uri="{9D8B030D-6E8A-4147-A177-3AD203B41FA5}">
                      <a16:colId xmlns:a16="http://schemas.microsoft.com/office/drawing/2014/main" val="1312459117"/>
                    </a:ext>
                  </a:extLst>
                </a:gridCol>
              </a:tblGrid>
              <a:tr h="8708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 </a:t>
                      </a:r>
                      <a:r>
                        <a:rPr lang="en-US" sz="2400" dirty="0" err="1">
                          <a:effectLst/>
                        </a:rPr>
                        <a:t>Independen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Variabel</a:t>
                      </a:r>
                      <a:endParaRPr lang="en-ID" sz="2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Y - Retensi Karyawan</a:t>
                      </a:r>
                      <a:endParaRPr lang="en-ID" sz="2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96815801"/>
                  </a:ext>
                </a:extLst>
              </a:tr>
              <a:tr h="4499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X1 - Kepuasan Kerja</a:t>
                      </a:r>
                      <a:endParaRPr lang="en-ID" sz="2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2,150</a:t>
                      </a:r>
                      <a:endParaRPr lang="en-ID" sz="2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4684178"/>
                  </a:ext>
                </a:extLst>
              </a:tr>
              <a:tr h="4499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X1*Z</a:t>
                      </a:r>
                      <a:endParaRPr lang="en-ID" sz="2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3,276</a:t>
                      </a:r>
                      <a:endParaRPr lang="en-ID" sz="2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81704114"/>
                  </a:ext>
                </a:extLst>
              </a:tr>
              <a:tr h="4499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X2 - Budaya Organisasi</a:t>
                      </a:r>
                      <a:endParaRPr lang="en-ID" sz="2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1,754</a:t>
                      </a:r>
                      <a:endParaRPr lang="en-ID" sz="2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07265454"/>
                  </a:ext>
                </a:extLst>
              </a:tr>
              <a:tr h="4499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X2*Z</a:t>
                      </a:r>
                      <a:endParaRPr lang="en-ID" sz="2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2,859</a:t>
                      </a:r>
                      <a:endParaRPr lang="en-ID" sz="2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31871600"/>
                  </a:ext>
                </a:extLst>
              </a:tr>
              <a:tr h="4499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X3 - Motivasi</a:t>
                      </a:r>
                      <a:endParaRPr lang="en-ID" sz="2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2,326</a:t>
                      </a:r>
                      <a:endParaRPr lang="en-ID" sz="2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64197674"/>
                  </a:ext>
                </a:extLst>
              </a:tr>
              <a:tr h="46444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X3*Z</a:t>
                      </a:r>
                      <a:endParaRPr lang="en-ID" sz="2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3,279</a:t>
                      </a:r>
                      <a:endParaRPr lang="en-ID" sz="2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52542603"/>
                  </a:ext>
                </a:extLst>
              </a:tr>
              <a:tr h="4499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Z - Kompensasi</a:t>
                      </a:r>
                      <a:endParaRPr lang="en-ID" sz="2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1,787</a:t>
                      </a:r>
                      <a:endParaRPr lang="en-ID" sz="2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52932250"/>
                  </a:ext>
                </a:extLst>
              </a:tr>
            </a:tbl>
          </a:graphicData>
        </a:graphic>
      </p:graphicFrame>
      <p:sp>
        <p:nvSpPr>
          <p:cNvPr id="46" name="TextBox 41">
            <a:extLst>
              <a:ext uri="{FF2B5EF4-FFF2-40B4-BE49-F238E27FC236}">
                <a16:creationId xmlns:a16="http://schemas.microsoft.com/office/drawing/2014/main" id="{8AD274E4-6571-064C-C30A-B2EE9931BE02}"/>
              </a:ext>
            </a:extLst>
          </p:cNvPr>
          <p:cNvSpPr txBox="1"/>
          <p:nvPr/>
        </p:nvSpPr>
        <p:spPr>
          <a:xfrm>
            <a:off x="10360344" y="1542020"/>
            <a:ext cx="6106770" cy="778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2.1 </a:t>
            </a:r>
            <a:r>
              <a:rPr lang="id-ID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Hasil Uji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Inner Model </a:t>
            </a:r>
            <a:r>
              <a:rPr lang="en-ID" sz="1800" b="1" dirty="0" err="1"/>
              <a:t>multikolinearitas</a:t>
            </a:r>
            <a:r>
              <a:rPr lang="en-ID" sz="1800" dirty="0"/>
              <a:t> </a:t>
            </a:r>
            <a:r>
              <a:rPr lang="en-ID" b="1" dirty="0"/>
              <a:t>VIF (Variance Inflation Factor)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5.0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Menurut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Hair</a:t>
            </a:r>
            <a:endParaRPr lang="en-US" b="1" dirty="0">
              <a:solidFill>
                <a:srgbClr val="000000"/>
              </a:solidFill>
              <a:latin typeface="Abadi" panose="020B0604020104020204" pitchFamily="34" charset="0"/>
              <a:ea typeface="Calibri (MS) Bold"/>
              <a:cs typeface="Calibri (MS) Bold"/>
              <a:sym typeface="Calibri (MS) Bold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31B903-D369-A640-79B9-0B057E6B9615}"/>
              </a:ext>
            </a:extLst>
          </p:cNvPr>
          <p:cNvSpPr txBox="1"/>
          <p:nvPr/>
        </p:nvSpPr>
        <p:spPr>
          <a:xfrm>
            <a:off x="430452" y="6650481"/>
            <a:ext cx="734194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000" dirty="0"/>
              <a:t>Hasil </a:t>
            </a:r>
            <a:r>
              <a:rPr lang="en-ID" sz="2000" dirty="0" err="1"/>
              <a:t>pengujian</a:t>
            </a:r>
            <a:r>
              <a:rPr lang="en-ID" sz="2000" dirty="0"/>
              <a:t> </a:t>
            </a:r>
            <a:r>
              <a:rPr lang="en-ID" sz="2000" dirty="0" err="1"/>
              <a:t>reliabilitas</a:t>
            </a:r>
            <a:r>
              <a:rPr lang="en-ID" sz="2000" dirty="0"/>
              <a:t> </a:t>
            </a:r>
            <a:r>
              <a:rPr lang="en-ID" sz="2000" dirty="0" err="1"/>
              <a:t>menunjukkan</a:t>
            </a:r>
            <a:r>
              <a:rPr lang="en-ID" sz="2000" dirty="0"/>
              <a:t> </a:t>
            </a:r>
            <a:r>
              <a:rPr lang="en-ID" sz="2000" dirty="0" err="1"/>
              <a:t>bahwa</a:t>
            </a:r>
            <a:r>
              <a:rPr lang="en-ID" sz="2000" dirty="0"/>
              <a:t> </a:t>
            </a:r>
            <a:r>
              <a:rPr lang="en-ID" sz="2000" dirty="0" err="1"/>
              <a:t>seluruh</a:t>
            </a:r>
            <a:r>
              <a:rPr lang="en-ID" sz="2000" dirty="0"/>
              <a:t> </a:t>
            </a:r>
            <a:r>
              <a:rPr lang="en-ID" sz="2000" dirty="0" err="1"/>
              <a:t>konstruk</a:t>
            </a:r>
            <a:r>
              <a:rPr lang="en-ID" sz="2000" dirty="0"/>
              <a:t> </a:t>
            </a:r>
            <a:r>
              <a:rPr lang="en-ID" sz="2000" dirty="0" err="1"/>
              <a:t>penelitian</a:t>
            </a:r>
            <a:r>
              <a:rPr lang="en-ID" sz="2000" dirty="0"/>
              <a:t> </a:t>
            </a:r>
            <a:r>
              <a:rPr lang="en-ID" sz="2000" dirty="0" err="1"/>
              <a:t>memiliki</a:t>
            </a:r>
            <a:r>
              <a:rPr lang="en-ID" sz="2000" dirty="0"/>
              <a:t> </a:t>
            </a:r>
            <a:r>
              <a:rPr lang="en-ID" sz="2000" dirty="0" err="1"/>
              <a:t>nilai</a:t>
            </a:r>
            <a:r>
              <a:rPr lang="en-ID" sz="2000" dirty="0"/>
              <a:t> </a:t>
            </a:r>
            <a:r>
              <a:rPr lang="en-ID" sz="2000" b="1" dirty="0"/>
              <a:t>Cronbach’s Alpha dan Composite Reliability di </a:t>
            </a:r>
            <a:r>
              <a:rPr lang="en-ID" sz="2000" b="1" dirty="0" err="1"/>
              <a:t>atas</a:t>
            </a:r>
            <a:r>
              <a:rPr lang="en-ID" sz="2000" b="1" dirty="0"/>
              <a:t> 0,70</a:t>
            </a:r>
            <a:r>
              <a:rPr lang="en-ID" sz="2000" dirty="0"/>
              <a:t>. </a:t>
            </a:r>
            <a:r>
              <a:rPr lang="en-ID" sz="2000" dirty="0" err="1"/>
              <a:t>Dengan</a:t>
            </a:r>
            <a:r>
              <a:rPr lang="en-ID" sz="2000" dirty="0"/>
              <a:t> </a:t>
            </a:r>
            <a:r>
              <a:rPr lang="en-ID" sz="2000" dirty="0" err="1"/>
              <a:t>demikian</a:t>
            </a:r>
            <a:r>
              <a:rPr lang="en-ID" sz="2000" dirty="0"/>
              <a:t>, </a:t>
            </a:r>
            <a:r>
              <a:rPr lang="en-ID" sz="2000" dirty="0" err="1"/>
              <a:t>seluruh</a:t>
            </a:r>
            <a:r>
              <a:rPr lang="en-ID" sz="2000" dirty="0"/>
              <a:t> </a:t>
            </a:r>
            <a:r>
              <a:rPr lang="en-ID" sz="2000" dirty="0" err="1"/>
              <a:t>indikator</a:t>
            </a:r>
            <a:r>
              <a:rPr lang="en-ID" sz="2000" dirty="0"/>
              <a:t> pada </a:t>
            </a:r>
            <a:r>
              <a:rPr lang="en-ID" sz="2000" dirty="0" err="1"/>
              <a:t>variabel</a:t>
            </a:r>
            <a:r>
              <a:rPr lang="en-ID" sz="2000" dirty="0"/>
              <a:t> </a:t>
            </a:r>
            <a:r>
              <a:rPr lang="en-ID" sz="2000" b="1" dirty="0" err="1"/>
              <a:t>kepuasan</a:t>
            </a:r>
            <a:r>
              <a:rPr lang="en-ID" sz="2000" b="1" dirty="0"/>
              <a:t> </a:t>
            </a:r>
            <a:r>
              <a:rPr lang="en-ID" sz="2000" b="1" dirty="0" err="1"/>
              <a:t>kerja</a:t>
            </a:r>
            <a:r>
              <a:rPr lang="en-ID" sz="2000" b="1" dirty="0"/>
              <a:t>, </a:t>
            </a:r>
            <a:r>
              <a:rPr lang="en-ID" sz="2000" b="1" dirty="0" err="1"/>
              <a:t>budaya</a:t>
            </a:r>
            <a:r>
              <a:rPr lang="en-ID" sz="2000" b="1" dirty="0"/>
              <a:t> </a:t>
            </a:r>
            <a:r>
              <a:rPr lang="en-ID" sz="2000" b="1" dirty="0" err="1"/>
              <a:t>organisasi</a:t>
            </a:r>
            <a:r>
              <a:rPr lang="en-ID" sz="2000" b="1" dirty="0"/>
              <a:t>, </a:t>
            </a:r>
            <a:r>
              <a:rPr lang="en-ID" sz="2000" b="1" dirty="0" err="1"/>
              <a:t>motivasi</a:t>
            </a:r>
            <a:r>
              <a:rPr lang="en-ID" sz="2000" b="1" dirty="0"/>
              <a:t>, </a:t>
            </a:r>
            <a:r>
              <a:rPr lang="en-ID" sz="2000" b="1" dirty="0" err="1"/>
              <a:t>kompensasi</a:t>
            </a:r>
            <a:r>
              <a:rPr lang="en-ID" sz="2000" b="1" dirty="0"/>
              <a:t>, dan </a:t>
            </a:r>
            <a:r>
              <a:rPr lang="en-ID" sz="2000" b="1" dirty="0" err="1"/>
              <a:t>retensi</a:t>
            </a:r>
            <a:r>
              <a:rPr lang="en-ID" sz="2000" b="1" dirty="0"/>
              <a:t> </a:t>
            </a:r>
            <a:r>
              <a:rPr lang="en-ID" sz="2000" b="1" dirty="0" err="1"/>
              <a:t>karyawan</a:t>
            </a:r>
            <a:r>
              <a:rPr lang="en-ID" sz="2000" dirty="0"/>
              <a:t> </a:t>
            </a:r>
            <a:r>
              <a:rPr lang="en-ID" sz="2000" dirty="0" err="1"/>
              <a:t>dinyatakan</a:t>
            </a:r>
            <a:r>
              <a:rPr lang="en-ID" sz="2000" dirty="0"/>
              <a:t> </a:t>
            </a:r>
            <a:r>
              <a:rPr lang="en-ID" sz="2000" b="1" dirty="0" err="1"/>
              <a:t>reliabel</a:t>
            </a:r>
            <a:r>
              <a:rPr lang="en-ID" sz="2000" b="1" dirty="0"/>
              <a:t> dan </a:t>
            </a:r>
            <a:r>
              <a:rPr lang="en-ID" sz="2000" b="1" dirty="0" err="1"/>
              <a:t>konsisten</a:t>
            </a:r>
            <a:r>
              <a:rPr lang="en-ID" sz="2000" dirty="0"/>
              <a:t> </a:t>
            </a:r>
            <a:r>
              <a:rPr lang="en-ID" sz="2000" dirty="0" err="1"/>
              <a:t>dalam</a:t>
            </a:r>
            <a:r>
              <a:rPr lang="en-ID" sz="2000" dirty="0"/>
              <a:t> </a:t>
            </a:r>
            <a:r>
              <a:rPr lang="en-ID" sz="2000" dirty="0" err="1"/>
              <a:t>mengukur</a:t>
            </a:r>
            <a:r>
              <a:rPr lang="en-ID" sz="2000" dirty="0"/>
              <a:t> </a:t>
            </a:r>
            <a:r>
              <a:rPr lang="en-ID" sz="2000" dirty="0" err="1"/>
              <a:t>konstruk</a:t>
            </a:r>
            <a:r>
              <a:rPr lang="en-ID" sz="2000" dirty="0"/>
              <a:t> </a:t>
            </a:r>
            <a:r>
              <a:rPr lang="en-ID" sz="2000" dirty="0" err="1"/>
              <a:t>penelitian</a:t>
            </a:r>
            <a:r>
              <a:rPr lang="en-ID" sz="2000" dirty="0"/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F6BDC0-CF39-BF03-192A-213A2BCA7C60}"/>
              </a:ext>
            </a:extLst>
          </p:cNvPr>
          <p:cNvSpPr txBox="1"/>
          <p:nvPr/>
        </p:nvSpPr>
        <p:spPr>
          <a:xfrm>
            <a:off x="10138612" y="6469225"/>
            <a:ext cx="734194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Hasil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b="1" dirty="0" err="1"/>
              <a:t>kolinearitas</a:t>
            </a:r>
            <a:r>
              <a:rPr lang="en-ID" dirty="0"/>
              <a:t> </a:t>
            </a:r>
            <a:r>
              <a:rPr lang="en-ID" dirty="0" err="1"/>
              <a:t>menunjukkan</a:t>
            </a:r>
            <a:r>
              <a:rPr lang="en-ID" dirty="0"/>
              <a:t> </a:t>
            </a:r>
            <a:r>
              <a:rPr lang="en-ID" dirty="0" err="1"/>
              <a:t>bahwa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b="1" dirty="0"/>
              <a:t>VIF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seluruh</a:t>
            </a:r>
            <a:r>
              <a:rPr lang="en-ID" dirty="0"/>
              <a:t> </a:t>
            </a:r>
            <a:r>
              <a:rPr lang="en-ID" dirty="0" err="1"/>
              <a:t>variabel</a:t>
            </a:r>
            <a:r>
              <a:rPr lang="en-ID" dirty="0"/>
              <a:t> </a:t>
            </a:r>
            <a:r>
              <a:rPr lang="en-ID" dirty="0" err="1"/>
              <a:t>independen</a:t>
            </a:r>
            <a:r>
              <a:rPr lang="en-ID" dirty="0"/>
              <a:t> dan </a:t>
            </a:r>
            <a:r>
              <a:rPr lang="en-ID" dirty="0" err="1"/>
              <a:t>variabel</a:t>
            </a:r>
            <a:r>
              <a:rPr lang="en-ID" dirty="0"/>
              <a:t> </a:t>
            </a:r>
            <a:r>
              <a:rPr lang="en-ID" dirty="0" err="1"/>
              <a:t>interaksi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b="1" dirty="0" err="1"/>
              <a:t>retensi</a:t>
            </a:r>
            <a:r>
              <a:rPr lang="en-ID" b="1" dirty="0"/>
              <a:t> </a:t>
            </a:r>
            <a:r>
              <a:rPr lang="en-ID" b="1" dirty="0" err="1"/>
              <a:t>karyawan</a:t>
            </a:r>
            <a:r>
              <a:rPr lang="en-ID" dirty="0"/>
              <a:t> </a:t>
            </a:r>
            <a:r>
              <a:rPr lang="en-ID" dirty="0" err="1"/>
              <a:t>berada</a:t>
            </a:r>
            <a:r>
              <a:rPr lang="en-ID" dirty="0"/>
              <a:t> pada </a:t>
            </a:r>
            <a:r>
              <a:rPr lang="en-ID" dirty="0" err="1"/>
              <a:t>rentang</a:t>
            </a:r>
            <a:r>
              <a:rPr lang="en-ID" dirty="0"/>
              <a:t> </a:t>
            </a:r>
            <a:r>
              <a:rPr lang="en-ID" b="1" dirty="0"/>
              <a:t>1,754 </a:t>
            </a:r>
            <a:r>
              <a:rPr lang="en-ID" b="1" dirty="0" err="1"/>
              <a:t>hingga</a:t>
            </a:r>
            <a:r>
              <a:rPr lang="en-ID" b="1" dirty="0"/>
              <a:t> 3,279</a:t>
            </a:r>
            <a:r>
              <a:rPr lang="en-ID" dirty="0"/>
              <a:t>. Karena </a:t>
            </a:r>
            <a:r>
              <a:rPr lang="en-ID" dirty="0" err="1"/>
              <a:t>seluruh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VIF </a:t>
            </a:r>
            <a:r>
              <a:rPr lang="en-ID" b="1" dirty="0" err="1"/>
              <a:t>lebih</a:t>
            </a:r>
            <a:r>
              <a:rPr lang="en-ID" b="1" dirty="0"/>
              <a:t> </a:t>
            </a:r>
            <a:r>
              <a:rPr lang="en-ID" b="1" dirty="0" err="1"/>
              <a:t>kecil</a:t>
            </a:r>
            <a:r>
              <a:rPr lang="en-ID" b="1" dirty="0"/>
              <a:t> </a:t>
            </a:r>
            <a:r>
              <a:rPr lang="en-ID" b="1" dirty="0" err="1"/>
              <a:t>dari</a:t>
            </a:r>
            <a:r>
              <a:rPr lang="en-ID" b="1" dirty="0"/>
              <a:t> 5</a:t>
            </a:r>
            <a:r>
              <a:rPr lang="en-ID" dirty="0"/>
              <a:t>, </a:t>
            </a:r>
            <a:r>
              <a:rPr lang="en-ID" dirty="0" err="1"/>
              <a:t>maka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disimpulkan</a:t>
            </a:r>
            <a:r>
              <a:rPr lang="en-ID" dirty="0"/>
              <a:t> </a:t>
            </a:r>
            <a:r>
              <a:rPr lang="en-ID" dirty="0" err="1"/>
              <a:t>bahwa</a:t>
            </a:r>
            <a:r>
              <a:rPr lang="en-ID" dirty="0"/>
              <a:t> </a:t>
            </a:r>
            <a:r>
              <a:rPr lang="en-ID" b="1" dirty="0" err="1"/>
              <a:t>tidak</a:t>
            </a:r>
            <a:r>
              <a:rPr lang="en-ID" b="1" dirty="0"/>
              <a:t> </a:t>
            </a:r>
            <a:r>
              <a:rPr lang="en-ID" b="1" dirty="0" err="1"/>
              <a:t>terjadi</a:t>
            </a:r>
            <a:r>
              <a:rPr lang="en-ID" b="1" dirty="0"/>
              <a:t> </a:t>
            </a:r>
            <a:r>
              <a:rPr lang="en-ID" b="1" dirty="0" err="1"/>
              <a:t>masalah</a:t>
            </a:r>
            <a:r>
              <a:rPr lang="en-ID" b="1" dirty="0"/>
              <a:t> </a:t>
            </a:r>
            <a:r>
              <a:rPr lang="en-ID" b="1" dirty="0" err="1"/>
              <a:t>multikolinearitas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model </a:t>
            </a:r>
            <a:r>
              <a:rPr lang="en-ID" dirty="0" err="1"/>
              <a:t>struktural</a:t>
            </a:r>
            <a:r>
              <a:rPr lang="en-ID" dirty="0"/>
              <a:t>.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demikian</a:t>
            </a:r>
            <a:r>
              <a:rPr lang="en-ID" dirty="0"/>
              <a:t>,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variabel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dianalisis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lanjut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saling</a:t>
            </a:r>
            <a:r>
              <a:rPr lang="en-ID" dirty="0"/>
              <a:t> </a:t>
            </a:r>
            <a:r>
              <a:rPr lang="en-ID" dirty="0" err="1"/>
              <a:t>mengganggu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menjelaskan</a:t>
            </a:r>
            <a:r>
              <a:rPr lang="en-ID" dirty="0"/>
              <a:t> </a:t>
            </a:r>
            <a:r>
              <a:rPr lang="en-ID" dirty="0" err="1"/>
              <a:t>retensi</a:t>
            </a:r>
            <a:r>
              <a:rPr lang="en-ID" dirty="0"/>
              <a:t> </a:t>
            </a:r>
            <a:r>
              <a:rPr lang="en-ID" dirty="0" err="1"/>
              <a:t>karyawan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9789269"/>
      </p:ext>
    </p:extLst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1808</TotalTime>
  <Words>2739</Words>
  <Application>Microsoft Office PowerPoint</Application>
  <PresentationFormat>Custom</PresentationFormat>
  <Paragraphs>575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Georgia</vt:lpstr>
      <vt:lpstr>Calibri (MS) Bold</vt:lpstr>
      <vt:lpstr>Abadi</vt:lpstr>
      <vt:lpstr>Times New Roman</vt:lpstr>
      <vt:lpstr>Symbol</vt:lpstr>
      <vt:lpstr>Arial</vt:lpstr>
      <vt:lpstr>Calibri (MS)</vt:lpstr>
      <vt:lpstr>Arial Bold</vt:lpstr>
      <vt:lpstr>Aharoni</vt:lpstr>
      <vt:lpstr>Monotype Corsiva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Sidang Proposal Tesis Darwin Tantowi.pptx</dc:title>
  <dc:creator>ASPI - Yanti</dc:creator>
  <cp:lastModifiedBy>Fredy Perdana Putra</cp:lastModifiedBy>
  <cp:revision>72</cp:revision>
  <dcterms:created xsi:type="dcterms:W3CDTF">2006-08-16T00:00:00Z</dcterms:created>
  <dcterms:modified xsi:type="dcterms:W3CDTF">2026-01-23T02:16:47Z</dcterms:modified>
  <dc:identifier>DAGtCcbk8zQ</dc:identifier>
</cp:coreProperties>
</file>